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5"/>
  </p:notesMasterIdLst>
  <p:sldIdLst>
    <p:sldId id="256" r:id="rId2"/>
    <p:sldId id="258" r:id="rId3"/>
    <p:sldId id="397" r:id="rId4"/>
    <p:sldId id="507" r:id="rId5"/>
    <p:sldId id="508" r:id="rId6"/>
    <p:sldId id="506" r:id="rId7"/>
    <p:sldId id="487" r:id="rId8"/>
    <p:sldId id="503" r:id="rId9"/>
    <p:sldId id="498" r:id="rId10"/>
    <p:sldId id="512" r:id="rId11"/>
    <p:sldId id="514" r:id="rId12"/>
    <p:sldId id="515" r:id="rId13"/>
    <p:sldId id="491" r:id="rId14"/>
    <p:sldId id="481" r:id="rId15"/>
    <p:sldId id="492" r:id="rId16"/>
    <p:sldId id="502" r:id="rId17"/>
    <p:sldId id="496" r:id="rId18"/>
    <p:sldId id="494" r:id="rId19"/>
    <p:sldId id="483" r:id="rId20"/>
    <p:sldId id="490" r:id="rId21"/>
    <p:sldId id="513" r:id="rId22"/>
    <p:sldId id="516" r:id="rId23"/>
    <p:sldId id="480"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2268" autoAdjust="0"/>
  </p:normalViewPr>
  <p:slideViewPr>
    <p:cSldViewPr snapToGrid="0">
      <p:cViewPr varScale="1">
        <p:scale>
          <a:sx n="107" d="100"/>
          <a:sy n="107" d="100"/>
        </p:scale>
        <p:origin x="714"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2C80F10-8F19-40E6-8551-861995A898EF}" type="datetimeFigureOut">
              <a:rPr lang="en-US" smtClean="0"/>
              <a:t>7/6/2018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C14EFF5-A0EE-4A41-9F90-B9BD1BA6705F}" type="slidenum">
              <a:rPr lang="en-US" smtClean="0"/>
              <a:t>‹#›</a:t>
            </a:fld>
            <a:endParaRPr lang="en-US"/>
          </a:p>
        </p:txBody>
      </p:sp>
    </p:spTree>
    <p:extLst>
      <p:ext uri="{BB962C8B-B14F-4D97-AF65-F5344CB8AC3E}">
        <p14:creationId xmlns:p14="http://schemas.microsoft.com/office/powerpoint/2010/main" val="33492549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14EFF5-A0EE-4A41-9F90-B9BD1BA6705F}" type="slidenum">
              <a:rPr lang="en-US" smtClean="0"/>
              <a:t>1</a:t>
            </a:fld>
            <a:endParaRPr lang="en-US"/>
          </a:p>
        </p:txBody>
      </p:sp>
    </p:spTree>
    <p:extLst>
      <p:ext uri="{BB962C8B-B14F-4D97-AF65-F5344CB8AC3E}">
        <p14:creationId xmlns:p14="http://schemas.microsoft.com/office/powerpoint/2010/main" val="40867396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have an overview of the proposed integral regression, detection and regression baselines. We can see that the integral regression shares the merits of both heatmap representation and joint regression approaches. It has the underlying heatmap representation compared to the regression baseline, it also firstly divides the problem into local image patch classification problems and makes the CNN easy to train. It also has a learnable joint location prediction component compared to detection based methods so that it has end-to-end learning and continuous output. It is simpl</a:t>
            </a:r>
            <a:r>
              <a:rPr lang="en-US" altLang="zh-CN" dirty="0"/>
              <a:t>e, fast, introducing no extra parameters. It is compatible with any heatmap based methods. Most importantly, it is very effective that can greatly improve the heatmap based methods. We will give comprehensive experimental proofs in the following experiment part.</a:t>
            </a:r>
            <a:endParaRPr lang="en-US" dirty="0"/>
          </a:p>
        </p:txBody>
      </p:sp>
      <p:sp>
        <p:nvSpPr>
          <p:cNvPr id="4" name="Slide Number Placeholder 3"/>
          <p:cNvSpPr>
            <a:spLocks noGrp="1"/>
          </p:cNvSpPr>
          <p:nvPr>
            <p:ph type="sldNum" sz="quarter" idx="10"/>
          </p:nvPr>
        </p:nvSpPr>
        <p:spPr/>
        <p:txBody>
          <a:bodyPr/>
          <a:lstStyle/>
          <a:p>
            <a:fld id="{CC14EFF5-A0EE-4A41-9F90-B9BD1BA6705F}" type="slidenum">
              <a:rPr lang="en-US" smtClean="0"/>
              <a:t>10</a:t>
            </a:fld>
            <a:endParaRPr lang="en-US"/>
          </a:p>
        </p:txBody>
      </p:sp>
    </p:spTree>
    <p:extLst>
      <p:ext uri="{BB962C8B-B14F-4D97-AF65-F5344CB8AC3E}">
        <p14:creationId xmlns:p14="http://schemas.microsoft.com/office/powerpoint/2010/main" val="7251826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Because the integral regression is parameter free and only transforms the pose representation from a heat map to a joint, it does not affect other algorithm design choices and can be combined with any of them, including different tasks, heat map and joint losses, network architectures, image and heat map resolutions. We conduct comprehensive experiments to investigate the performance of integral regression under all such settings and find consistent improvement. Such results verify that the effectiveness of integral representation.</a:t>
            </a:r>
          </a:p>
        </p:txBody>
      </p:sp>
      <p:sp>
        <p:nvSpPr>
          <p:cNvPr id="4" name="Slide Number Placeholder 3"/>
          <p:cNvSpPr>
            <a:spLocks noGrp="1"/>
          </p:cNvSpPr>
          <p:nvPr>
            <p:ph type="sldNum" sz="quarter" idx="10"/>
          </p:nvPr>
        </p:nvSpPr>
        <p:spPr/>
        <p:txBody>
          <a:bodyPr/>
          <a:lstStyle/>
          <a:p>
            <a:fld id="{CC14EFF5-A0EE-4A41-9F90-B9BD1BA6705F}" type="slidenum">
              <a:rPr lang="en-US" smtClean="0"/>
              <a:t>13</a:t>
            </a:fld>
            <a:endParaRPr lang="en-US"/>
          </a:p>
        </p:txBody>
      </p:sp>
    </p:spTree>
    <p:extLst>
      <p:ext uri="{BB962C8B-B14F-4D97-AF65-F5344CB8AC3E}">
        <p14:creationId xmlns:p14="http://schemas.microsoft.com/office/powerpoint/2010/main" val="22295232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first evaluate this work on the 3D human pose estimation problem on the Human 3.6M dataset. This dataset is published at 2014. It has 3.6 million images labeled with 3D joint ground truth which is the currently largest 3D pose estimation benchmark. The ground truth is labeled by motion capture sensors. It has 7 subjects, 15 actions and 4 camera views.</a:t>
            </a:r>
          </a:p>
        </p:txBody>
      </p:sp>
      <p:sp>
        <p:nvSpPr>
          <p:cNvPr id="4" name="Slide Number Placeholder 3"/>
          <p:cNvSpPr>
            <a:spLocks noGrp="1"/>
          </p:cNvSpPr>
          <p:nvPr>
            <p:ph type="sldNum" sz="quarter" idx="10"/>
          </p:nvPr>
        </p:nvSpPr>
        <p:spPr/>
        <p:txBody>
          <a:bodyPr/>
          <a:lstStyle/>
          <a:p>
            <a:fld id="{3923D23D-3944-44F0-A25C-1127C71EF4CC}" type="slidenum">
              <a:rPr lang="en-US" smtClean="0"/>
              <a:t>14</a:t>
            </a:fld>
            <a:endParaRPr lang="en-US"/>
          </a:p>
        </p:txBody>
      </p:sp>
    </p:spTree>
    <p:extLst>
      <p:ext uri="{BB962C8B-B14F-4D97-AF65-F5344CB8AC3E}">
        <p14:creationId xmlns:p14="http://schemas.microsoft.com/office/powerpoint/2010/main" val="38849584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Recently, Sun et al. [7] introduce a simple yet effective way to mix 2D and 3D data for 3D human pose estimation and show tremendous improvement. The key is to separate the 2D part (</a:t>
            </a:r>
            <a:r>
              <a:rPr lang="en-US" dirty="0" err="1"/>
              <a:t>xy</a:t>
            </a:r>
            <a:r>
              <a:rPr lang="en-US" dirty="0"/>
              <a:t>) of the joint prediction </a:t>
            </a:r>
            <a:r>
              <a:rPr lang="en-US" dirty="0" err="1"/>
              <a:t>Jk</a:t>
            </a:r>
            <a:r>
              <a:rPr lang="en-US" dirty="0"/>
              <a:t> from the depth part (z) so that the </a:t>
            </a:r>
            <a:r>
              <a:rPr lang="en-US" dirty="0" err="1"/>
              <a:t>xy</a:t>
            </a:r>
            <a:r>
              <a:rPr lang="en-US" dirty="0"/>
              <a:t> part can be supervised by the abundant 2D data. Integral regression can naturally adopt this mixed training technique, thanks to the differentiability of integral operation. We also obtain enormous improvement from this technique in our experiments and this improvement is feasible due to the integral formulation.</a:t>
            </a:r>
          </a:p>
        </p:txBody>
      </p:sp>
      <p:sp>
        <p:nvSpPr>
          <p:cNvPr id="4" name="Slide Number Placeholder 3"/>
          <p:cNvSpPr>
            <a:spLocks noGrp="1"/>
          </p:cNvSpPr>
          <p:nvPr>
            <p:ph type="sldNum" sz="quarter" idx="10"/>
          </p:nvPr>
        </p:nvSpPr>
        <p:spPr/>
        <p:txBody>
          <a:bodyPr/>
          <a:lstStyle/>
          <a:p>
            <a:fld id="{CC14EFF5-A0EE-4A41-9F90-B9BD1BA6705F}" type="slidenum">
              <a:rPr lang="en-US" smtClean="0"/>
              <a:t>15</a:t>
            </a:fld>
            <a:endParaRPr lang="en-US"/>
          </a:p>
        </p:txBody>
      </p:sp>
    </p:spTree>
    <p:extLst>
      <p:ext uri="{BB962C8B-B14F-4D97-AF65-F5344CB8AC3E}">
        <p14:creationId xmlns:p14="http://schemas.microsoft.com/office/powerpoint/2010/main" val="24043511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14EFF5-A0EE-4A41-9F90-B9BD1BA6705F}" type="slidenum">
              <a:rPr lang="en-US" smtClean="0"/>
              <a:t>16</a:t>
            </a:fld>
            <a:endParaRPr lang="en-US"/>
          </a:p>
        </p:txBody>
      </p:sp>
    </p:spTree>
    <p:extLst>
      <p:ext uri="{BB962C8B-B14F-4D97-AF65-F5344CB8AC3E}">
        <p14:creationId xmlns:p14="http://schemas.microsoft.com/office/powerpoint/2010/main" val="23198757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also want to show that our method is complementary to other important network architecture like the multi-stage Hourglass. Hourglass architecture is first introduced in [2] and almost all leading methods are based on this architecture. Recently it has been applied to 3D pose estimation by [3]. </a:t>
            </a:r>
          </a:p>
          <a:p>
            <a:endParaRPr lang="en-US" dirty="0"/>
          </a:p>
          <a:p>
            <a:endParaRPr lang="en-US" dirty="0"/>
          </a:p>
          <a:p>
            <a:r>
              <a:rPr lang="en-US" dirty="0"/>
              <a:t>We implement a two stage Hourglass baseline, the performance is slightly better than the original implementation, setting a valid baseline.</a:t>
            </a:r>
          </a:p>
          <a:p>
            <a:r>
              <a:rPr lang="en-US" dirty="0"/>
              <a:t>Our method improves both stages.</a:t>
            </a:r>
          </a:p>
        </p:txBody>
      </p:sp>
      <p:sp>
        <p:nvSpPr>
          <p:cNvPr id="4" name="Slide Number Placeholder 3"/>
          <p:cNvSpPr>
            <a:spLocks noGrp="1"/>
          </p:cNvSpPr>
          <p:nvPr>
            <p:ph type="sldNum" sz="quarter" idx="10"/>
          </p:nvPr>
        </p:nvSpPr>
        <p:spPr/>
        <p:txBody>
          <a:bodyPr/>
          <a:lstStyle/>
          <a:p>
            <a:fld id="{CC14EFF5-A0EE-4A41-9F90-B9BD1BA6705F}" type="slidenum">
              <a:rPr lang="en-US" smtClean="0"/>
              <a:t>17</a:t>
            </a:fld>
            <a:endParaRPr lang="en-US"/>
          </a:p>
        </p:txBody>
      </p:sp>
    </p:spTree>
    <p:extLst>
      <p:ext uri="{BB962C8B-B14F-4D97-AF65-F5344CB8AC3E}">
        <p14:creationId xmlns:p14="http://schemas.microsoft.com/office/powerpoint/2010/main" val="18446425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14EFF5-A0EE-4A41-9F90-B9BD1BA6705F}" type="slidenum">
              <a:rPr lang="en-US" smtClean="0"/>
              <a:t>18</a:t>
            </a:fld>
            <a:endParaRPr lang="en-US"/>
          </a:p>
        </p:txBody>
      </p:sp>
    </p:spTree>
    <p:extLst>
      <p:ext uri="{BB962C8B-B14F-4D97-AF65-F5344CB8AC3E}">
        <p14:creationId xmlns:p14="http://schemas.microsoft.com/office/powerpoint/2010/main" val="12391605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also apply the integral regression on 2D human pose estimation. </a:t>
            </a:r>
          </a:p>
        </p:txBody>
      </p:sp>
      <p:sp>
        <p:nvSpPr>
          <p:cNvPr id="4" name="Slide Number Placeholder 3"/>
          <p:cNvSpPr>
            <a:spLocks noGrp="1"/>
          </p:cNvSpPr>
          <p:nvPr>
            <p:ph type="sldNum" sz="quarter" idx="10"/>
          </p:nvPr>
        </p:nvSpPr>
        <p:spPr/>
        <p:txBody>
          <a:bodyPr/>
          <a:lstStyle/>
          <a:p>
            <a:fld id="{3923D23D-3944-44F0-A25C-1127C71EF4CC}" type="slidenum">
              <a:rPr lang="en-US" smtClean="0"/>
              <a:t>19</a:t>
            </a:fld>
            <a:endParaRPr lang="en-US"/>
          </a:p>
        </p:txBody>
      </p:sp>
    </p:spTree>
    <p:extLst>
      <p:ext uri="{BB962C8B-B14F-4D97-AF65-F5344CB8AC3E}">
        <p14:creationId xmlns:p14="http://schemas.microsoft.com/office/powerpoint/2010/main" val="37748987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923D23D-3944-44F0-A25C-1127C71EF4CC}" type="slidenum">
              <a:rPr lang="en-US" smtClean="0"/>
              <a:t>20</a:t>
            </a:fld>
            <a:endParaRPr lang="en-US"/>
          </a:p>
        </p:txBody>
      </p:sp>
    </p:spTree>
    <p:extLst>
      <p:ext uri="{BB962C8B-B14F-4D97-AF65-F5344CB8AC3E}">
        <p14:creationId xmlns:p14="http://schemas.microsoft.com/office/powerpoint/2010/main" val="23110817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14EFF5-A0EE-4A41-9F90-B9BD1BA6705F}" type="slidenum">
              <a:rPr lang="en-US" smtClean="0"/>
              <a:t>21</a:t>
            </a:fld>
            <a:endParaRPr lang="en-US"/>
          </a:p>
        </p:txBody>
      </p:sp>
    </p:spTree>
    <p:extLst>
      <p:ext uri="{BB962C8B-B14F-4D97-AF65-F5344CB8AC3E}">
        <p14:creationId xmlns:p14="http://schemas.microsoft.com/office/powerpoint/2010/main" val="31520096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problem of human</a:t>
            </a:r>
            <a:r>
              <a:rPr lang="en-US" baseline="0" dirty="0"/>
              <a:t> pose estimation is to localize the key points of a person. </a:t>
            </a:r>
          </a:p>
          <a:p>
            <a:r>
              <a:rPr lang="en-US" baseline="0" dirty="0"/>
              <a:t>The input is a single RGB image with a person in the image center.</a:t>
            </a:r>
          </a:p>
          <a:p>
            <a:r>
              <a:rPr lang="en-US" dirty="0"/>
              <a:t>Then a pose estimator is designed </a:t>
            </a:r>
            <a:r>
              <a:rPr lang="en-US" baseline="0" dirty="0"/>
              <a:t>to output the location 2D or 3D key points of this person.</a:t>
            </a:r>
          </a:p>
          <a:p>
            <a:r>
              <a:rPr lang="en-US" sz="1200" kern="1200" dirty="0">
                <a:solidFill>
                  <a:schemeClr val="tx1"/>
                </a:solidFill>
                <a:effectLst/>
                <a:latin typeface="+mn-lt"/>
                <a:ea typeface="+mn-ea"/>
                <a:cs typeface="+mn-cs"/>
              </a:rPr>
              <a:t>Human pose estimation is the underlying key technique for many commercial applications, such as Motion Sensing Gaming, Augmented or Mixed Reality et cetera. </a:t>
            </a:r>
            <a:endParaRPr lang="en-US" dirty="0"/>
          </a:p>
        </p:txBody>
      </p:sp>
      <p:sp>
        <p:nvSpPr>
          <p:cNvPr id="4" name="Slide Number Placeholder 3"/>
          <p:cNvSpPr>
            <a:spLocks noGrp="1"/>
          </p:cNvSpPr>
          <p:nvPr>
            <p:ph type="sldNum" sz="quarter" idx="10"/>
          </p:nvPr>
        </p:nvSpPr>
        <p:spPr/>
        <p:txBody>
          <a:bodyPr/>
          <a:lstStyle/>
          <a:p>
            <a:fld id="{3923D23D-3944-44F0-A25C-1127C71EF4CC}" type="slidenum">
              <a:rPr lang="en-US" smtClean="0"/>
              <a:t>2</a:t>
            </a:fld>
            <a:endParaRPr lang="en-US"/>
          </a:p>
        </p:txBody>
      </p:sp>
    </p:spTree>
    <p:extLst>
      <p:ext uri="{BB962C8B-B14F-4D97-AF65-F5344CB8AC3E}">
        <p14:creationId xmlns:p14="http://schemas.microsoft.com/office/powerpoint/2010/main" val="21010673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14EFF5-A0EE-4A41-9F90-B9BD1BA6705F}" type="slidenum">
              <a:rPr lang="en-US" smtClean="0"/>
              <a:t>23</a:t>
            </a:fld>
            <a:endParaRPr lang="en-US"/>
          </a:p>
        </p:txBody>
      </p:sp>
    </p:spTree>
    <p:extLst>
      <p:ext uri="{BB962C8B-B14F-4D97-AF65-F5344CB8AC3E}">
        <p14:creationId xmlns:p14="http://schemas.microsoft.com/office/powerpoint/2010/main" val="16664587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There are two primary solutions for this problem in the literature.</a:t>
            </a:r>
            <a:r>
              <a:rPr lang="en-US" baseline="0" dirty="0"/>
              <a:t> Detection based and regression based. Detection methods classify each pixel into key point classes and output the</a:t>
            </a:r>
            <a:r>
              <a:rPr lang="zh-CN" altLang="en-US" baseline="0" dirty="0"/>
              <a:t> </a:t>
            </a:r>
            <a:r>
              <a:rPr lang="en-US" dirty="0"/>
              <a:t>likelihood </a:t>
            </a:r>
            <a:r>
              <a:rPr lang="en-US" baseline="0" dirty="0"/>
              <a:t>score maps, </a:t>
            </a:r>
            <a:r>
              <a:rPr lang="en-US" altLang="zh-CN" baseline="0" dirty="0"/>
              <a:t>called heat maps, (Specifically, e</a:t>
            </a:r>
            <a:r>
              <a:rPr lang="en-US" baseline="0" dirty="0"/>
              <a:t>ach pixel value in the heatmap represents the probability that a joint exists at this position.</a:t>
            </a:r>
            <a:r>
              <a:rPr lang="en-US" altLang="zh-CN" baseline="0" dirty="0"/>
              <a:t>)</a:t>
            </a:r>
            <a:r>
              <a:rPr lang="en-US" baseline="0" dirty="0"/>
              <a:t>. And regression methods just directly regress the location of those key points. </a:t>
            </a:r>
            <a:endParaRPr lang="en-US" dirty="0"/>
          </a:p>
          <a:p>
            <a:endParaRPr lang="en-US" dirty="0"/>
          </a:p>
        </p:txBody>
      </p:sp>
      <p:sp>
        <p:nvSpPr>
          <p:cNvPr id="4" name="Slide Number Placeholder 3"/>
          <p:cNvSpPr>
            <a:spLocks noGrp="1"/>
          </p:cNvSpPr>
          <p:nvPr>
            <p:ph type="sldNum" sz="quarter" idx="10"/>
          </p:nvPr>
        </p:nvSpPr>
        <p:spPr/>
        <p:txBody>
          <a:bodyPr/>
          <a:lstStyle/>
          <a:p>
            <a:fld id="{3923D23D-3944-44F0-A25C-1127C71EF4CC}" type="slidenum">
              <a:rPr lang="en-US" smtClean="0"/>
              <a:t>3</a:t>
            </a:fld>
            <a:endParaRPr lang="en-US"/>
          </a:p>
        </p:txBody>
      </p:sp>
    </p:spTree>
    <p:extLst>
      <p:ext uri="{BB962C8B-B14F-4D97-AF65-F5344CB8AC3E}">
        <p14:creationId xmlns:p14="http://schemas.microsoft.com/office/powerpoint/2010/main" val="24652221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For detection based method, a per-pixel classification loss, namely a heatmap loss,</a:t>
            </a:r>
            <a:r>
              <a:rPr lang="zh-CN" altLang="en-US" baseline="0" dirty="0"/>
              <a:t> </a:t>
            </a:r>
            <a:r>
              <a:rPr lang="en-US" baseline="0" dirty="0"/>
              <a:t>is designed to train the </a:t>
            </a:r>
            <a:r>
              <a:rPr lang="en-US" sz="1200" b="0" i="0" kern="1200" dirty="0">
                <a:solidFill>
                  <a:schemeClr val="tx1"/>
                </a:solidFill>
                <a:effectLst/>
                <a:latin typeface="+mn-lt"/>
                <a:ea typeface="+mn-ea"/>
                <a:cs typeface="+mn-cs"/>
              </a:rPr>
              <a:t>convolutional neural network using gradient back-propagation. </a:t>
            </a:r>
            <a:r>
              <a:rPr lang="en-US" baseline="0" dirty="0"/>
              <a:t>Then, at test phase, a maximum post-process is usually performed on these heatmaps to localize the key points.</a:t>
            </a:r>
            <a:endParaRPr lang="en-US" dirty="0"/>
          </a:p>
        </p:txBody>
      </p:sp>
      <p:sp>
        <p:nvSpPr>
          <p:cNvPr id="4" name="Slide Number Placeholder 3"/>
          <p:cNvSpPr>
            <a:spLocks noGrp="1"/>
          </p:cNvSpPr>
          <p:nvPr>
            <p:ph type="sldNum" sz="quarter" idx="10"/>
          </p:nvPr>
        </p:nvSpPr>
        <p:spPr/>
        <p:txBody>
          <a:bodyPr/>
          <a:lstStyle/>
          <a:p>
            <a:fld id="{3923D23D-3944-44F0-A25C-1127C71EF4CC}" type="slidenum">
              <a:rPr lang="en-US" smtClean="0"/>
              <a:t>4</a:t>
            </a:fld>
            <a:endParaRPr lang="en-US"/>
          </a:p>
        </p:txBody>
      </p:sp>
    </p:spTree>
    <p:extLst>
      <p:ext uri="{BB962C8B-B14F-4D97-AF65-F5344CB8AC3E}">
        <p14:creationId xmlns:p14="http://schemas.microsoft.com/office/powerpoint/2010/main" val="23716467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For detection based method, a per-pixel classification loss, namely a heatmap loss,</a:t>
            </a:r>
            <a:r>
              <a:rPr lang="zh-CN" altLang="en-US" baseline="0" dirty="0"/>
              <a:t> </a:t>
            </a:r>
            <a:r>
              <a:rPr lang="en-US" baseline="0" dirty="0"/>
              <a:t>is designed to train the </a:t>
            </a:r>
            <a:r>
              <a:rPr lang="en-US" sz="1200" b="0" i="0" kern="1200" dirty="0">
                <a:solidFill>
                  <a:schemeClr val="tx1"/>
                </a:solidFill>
                <a:effectLst/>
                <a:latin typeface="+mn-lt"/>
                <a:ea typeface="+mn-ea"/>
                <a:cs typeface="+mn-cs"/>
              </a:rPr>
              <a:t>convolutional neural network using gradient back-propagation. </a:t>
            </a:r>
            <a:r>
              <a:rPr lang="en-US" baseline="0" dirty="0"/>
              <a:t>Then, at test phase, a maximum post-process is usually performed on these heatmaps to localize the key points.</a:t>
            </a:r>
            <a:endParaRPr lang="en-US" dirty="0"/>
          </a:p>
        </p:txBody>
      </p:sp>
      <p:sp>
        <p:nvSpPr>
          <p:cNvPr id="4" name="Slide Number Placeholder 3"/>
          <p:cNvSpPr>
            <a:spLocks noGrp="1"/>
          </p:cNvSpPr>
          <p:nvPr>
            <p:ph type="sldNum" sz="quarter" idx="10"/>
          </p:nvPr>
        </p:nvSpPr>
        <p:spPr/>
        <p:txBody>
          <a:bodyPr/>
          <a:lstStyle/>
          <a:p>
            <a:fld id="{3923D23D-3944-44F0-A25C-1127C71EF4CC}" type="slidenum">
              <a:rPr lang="en-US" smtClean="0"/>
              <a:t>5</a:t>
            </a:fld>
            <a:endParaRPr lang="en-US"/>
          </a:p>
        </p:txBody>
      </p:sp>
    </p:spTree>
    <p:extLst>
      <p:ext uri="{BB962C8B-B14F-4D97-AF65-F5344CB8AC3E}">
        <p14:creationId xmlns:p14="http://schemas.microsoft.com/office/powerpoint/2010/main" val="12287807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performance of detection framework is significantly better than regression. </a:t>
            </a:r>
          </a:p>
          <a:p>
            <a:endParaRPr lang="en-US" dirty="0"/>
          </a:p>
          <a:p>
            <a:r>
              <a:rPr lang="en-US" dirty="0"/>
              <a:t>This is because it solves the problem in a “Divide and Conquer” manner. It divides the joint localization task into many local image patch classification tasks. And the latter is easier for CNN to train…</a:t>
            </a:r>
          </a:p>
        </p:txBody>
      </p:sp>
      <p:sp>
        <p:nvSpPr>
          <p:cNvPr id="4" name="Slide Number Placeholder 3"/>
          <p:cNvSpPr>
            <a:spLocks noGrp="1"/>
          </p:cNvSpPr>
          <p:nvPr>
            <p:ph type="sldNum" sz="quarter" idx="10"/>
          </p:nvPr>
        </p:nvSpPr>
        <p:spPr/>
        <p:txBody>
          <a:bodyPr/>
          <a:lstStyle/>
          <a:p>
            <a:fld id="{3923D23D-3944-44F0-A25C-1127C71EF4CC}" type="slidenum">
              <a:rPr lang="en-US" smtClean="0"/>
              <a:t>6</a:t>
            </a:fld>
            <a:endParaRPr lang="en-US"/>
          </a:p>
        </p:txBody>
      </p:sp>
    </p:spTree>
    <p:extLst>
      <p:ext uri="{BB962C8B-B14F-4D97-AF65-F5344CB8AC3E}">
        <p14:creationId xmlns:p14="http://schemas.microsoft.com/office/powerpoint/2010/main" val="37549781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spite of its good performance, detection framework still has many drawbacks: </a:t>
            </a:r>
          </a:p>
          <a:p>
            <a:pPr marL="228600" indent="-228600">
              <a:buAutoNum type="arabicPeriod"/>
            </a:pPr>
            <a:r>
              <a:rPr lang="en-US" dirty="0"/>
              <a:t>The argmax function is not-differentiable, making it a post-processing step but not a component of learning. The training is not end-to-end. There is a semantic gap between the learning, namely heatmap estimation, and the target, namely joint estimation. This is a fundamental limitation. </a:t>
            </a:r>
          </a:p>
          <a:p>
            <a:pPr marL="228600" indent="-228600">
              <a:buAutoNum type="arabicPeriod"/>
            </a:pPr>
            <a:r>
              <a:rPr lang="en-US" dirty="0"/>
              <a:t>The heat map representation leads to quantization error. The heat map resolution is much smaller than the input image resolution due to the down sampling steps in a deep neutral network. The joint localization precision is thus limited by the quantization factor. </a:t>
            </a:r>
          </a:p>
          <a:p>
            <a:pPr marL="228600" indent="-228600">
              <a:buAutoNum type="arabicPeriod"/>
            </a:pPr>
            <a:r>
              <a:rPr lang="en-US" dirty="0"/>
              <a:t>Third, a heat map usually present multiple local modes. The ambiguity makes the joint prediction using Eq. (1) unstable and error-prone. This is because heat map learning is essentially a dense per-pixel classification problem. Each pixel is classified independently and it is hard to distinguish locally similar image patches.</a:t>
            </a:r>
          </a:p>
          <a:p>
            <a:pPr marL="0" indent="0">
              <a:buNone/>
            </a:pPr>
            <a:r>
              <a:rPr lang="en-US" dirty="0"/>
              <a:t>In this work, we reformulate this post-processing function </a:t>
            </a:r>
            <a:r>
              <a:rPr lang="en-US" altLang="zh-CN" dirty="0"/>
              <a:t>to </a:t>
            </a:r>
            <a:r>
              <a:rPr lang="en-US" dirty="0"/>
              <a:t>address these problems.</a:t>
            </a:r>
          </a:p>
        </p:txBody>
      </p:sp>
      <p:sp>
        <p:nvSpPr>
          <p:cNvPr id="4" name="Slide Number Placeholder 3"/>
          <p:cNvSpPr>
            <a:spLocks noGrp="1"/>
          </p:cNvSpPr>
          <p:nvPr>
            <p:ph type="sldNum" sz="quarter" idx="10"/>
          </p:nvPr>
        </p:nvSpPr>
        <p:spPr/>
        <p:txBody>
          <a:bodyPr/>
          <a:lstStyle/>
          <a:p>
            <a:fld id="{3923D23D-3944-44F0-A25C-1127C71EF4CC}" type="slidenum">
              <a:rPr lang="en-US" smtClean="0"/>
              <a:t>7</a:t>
            </a:fld>
            <a:endParaRPr lang="en-US"/>
          </a:p>
        </p:txBody>
      </p:sp>
    </p:spTree>
    <p:extLst>
      <p:ext uri="{BB962C8B-B14F-4D97-AF65-F5344CB8AC3E}">
        <p14:creationId xmlns:p14="http://schemas.microsoft.com/office/powerpoint/2010/main" val="9236285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let’s consider a much easier one dimensional example. Now, H(p) is a likelihood score curve, for example when p equals to 0, H(p) is 0.2 which means there is 20 percent probability that the joint locates at zero position. So, where is the most probable joint location J? Taking </a:t>
            </a:r>
            <a:r>
              <a:rPr lang="en-US" dirty="0" err="1"/>
              <a:t>maxmum</a:t>
            </a:r>
            <a:r>
              <a:rPr lang="en-US" dirty="0"/>
              <a:t> means directly choose the position with the max probability, that is position 1 in this example. The argmax operation is not-differentiable and has quantization error as we have explained. We propose another solution, taking expectation, to better solve this problem. It is realized by replacing the argmax operation with the integral operation. The final joint location </a:t>
            </a:r>
            <a:r>
              <a:rPr lang="en-US" dirty="0" err="1"/>
              <a:t>Jint</a:t>
            </a:r>
            <a:r>
              <a:rPr lang="en-US" dirty="0"/>
              <a:t> is a summation of all possible positions weighted by their probabilities. Observations at all these positions contribute to the final prediction and yields to single continuous output.</a:t>
            </a:r>
          </a:p>
        </p:txBody>
      </p:sp>
      <p:sp>
        <p:nvSpPr>
          <p:cNvPr id="4" name="Slide Number Placeholder 3"/>
          <p:cNvSpPr>
            <a:spLocks noGrp="1"/>
          </p:cNvSpPr>
          <p:nvPr>
            <p:ph type="sldNum" sz="quarter" idx="10"/>
          </p:nvPr>
        </p:nvSpPr>
        <p:spPr/>
        <p:txBody>
          <a:bodyPr/>
          <a:lstStyle/>
          <a:p>
            <a:fld id="{CC14EFF5-A0EE-4A41-9F90-B9BD1BA6705F}" type="slidenum">
              <a:rPr lang="en-US" smtClean="0"/>
              <a:t>8</a:t>
            </a:fld>
            <a:endParaRPr lang="en-US"/>
          </a:p>
        </p:txBody>
      </p:sp>
    </p:spTree>
    <p:extLst>
      <p:ext uri="{BB962C8B-B14F-4D97-AF65-F5344CB8AC3E}">
        <p14:creationId xmlns:p14="http://schemas.microsoft.com/office/powerpoint/2010/main" val="7697914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proposed integral regression is to replace the argmax operation with the integral operation on the heatmap to generate the joint location. The integral operation is differentiable so that now at training stage, we are able to add joint location supervision to the network for an end-to-end training. It now has continuous output. All local classifiers vote and compromise to a single output. This framework is general and benefits both 2D and 3D human pose estimation tasks.</a:t>
            </a:r>
          </a:p>
        </p:txBody>
      </p:sp>
      <p:sp>
        <p:nvSpPr>
          <p:cNvPr id="4" name="Slide Number Placeholder 3"/>
          <p:cNvSpPr>
            <a:spLocks noGrp="1"/>
          </p:cNvSpPr>
          <p:nvPr>
            <p:ph type="sldNum" sz="quarter" idx="10"/>
          </p:nvPr>
        </p:nvSpPr>
        <p:spPr/>
        <p:txBody>
          <a:bodyPr/>
          <a:lstStyle/>
          <a:p>
            <a:fld id="{3923D23D-3944-44F0-A25C-1127C71EF4CC}" type="slidenum">
              <a:rPr lang="en-US" smtClean="0"/>
              <a:t>9</a:t>
            </a:fld>
            <a:endParaRPr lang="en-US"/>
          </a:p>
        </p:txBody>
      </p:sp>
    </p:spTree>
    <p:extLst>
      <p:ext uri="{BB962C8B-B14F-4D97-AF65-F5344CB8AC3E}">
        <p14:creationId xmlns:p14="http://schemas.microsoft.com/office/powerpoint/2010/main" val="12888576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099D30-D714-4479-B892-55FE603EDF0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CAD677D-D5D5-44DE-A4BB-CBB9EE712CD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92B3704-0BC5-410F-AA50-8F6B98A89761}"/>
              </a:ext>
            </a:extLst>
          </p:cNvPr>
          <p:cNvSpPr>
            <a:spLocks noGrp="1"/>
          </p:cNvSpPr>
          <p:nvPr>
            <p:ph type="dt" sz="half" idx="10"/>
          </p:nvPr>
        </p:nvSpPr>
        <p:spPr/>
        <p:txBody>
          <a:bodyPr/>
          <a:lstStyle/>
          <a:p>
            <a:fld id="{0DB8F15E-66A1-4FB4-9BF0-C2BF14F8007C}" type="datetimeFigureOut">
              <a:rPr lang="en-US" smtClean="0"/>
              <a:t>7/6/2018</a:t>
            </a:fld>
            <a:endParaRPr lang="en-US"/>
          </a:p>
        </p:txBody>
      </p:sp>
      <p:sp>
        <p:nvSpPr>
          <p:cNvPr id="5" name="Footer Placeholder 4">
            <a:extLst>
              <a:ext uri="{FF2B5EF4-FFF2-40B4-BE49-F238E27FC236}">
                <a16:creationId xmlns:a16="http://schemas.microsoft.com/office/drawing/2014/main" id="{45AF6E37-C6BD-48BA-AA24-4415AA43F3F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1953D88-D6B4-4EC0-B2B6-0D619C5E73FE}"/>
              </a:ext>
            </a:extLst>
          </p:cNvPr>
          <p:cNvSpPr>
            <a:spLocks noGrp="1"/>
          </p:cNvSpPr>
          <p:nvPr>
            <p:ph type="sldNum" sz="quarter" idx="12"/>
          </p:nvPr>
        </p:nvSpPr>
        <p:spPr/>
        <p:txBody>
          <a:bodyPr/>
          <a:lstStyle/>
          <a:p>
            <a:fld id="{1C083187-B997-473A-BCA5-8DDCF603B1B9}" type="slidenum">
              <a:rPr lang="en-US" smtClean="0"/>
              <a:t>‹#›</a:t>
            </a:fld>
            <a:endParaRPr lang="en-US"/>
          </a:p>
        </p:txBody>
      </p:sp>
    </p:spTree>
    <p:extLst>
      <p:ext uri="{BB962C8B-B14F-4D97-AF65-F5344CB8AC3E}">
        <p14:creationId xmlns:p14="http://schemas.microsoft.com/office/powerpoint/2010/main" val="37890971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6D3801-1764-4B22-9B82-3AF56A2B621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0BB4805-12F6-48A1-B261-DBFC1E8ACEFD}"/>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CE7B760-6FEF-45AE-9DDF-DD7F2996F9FB}"/>
              </a:ext>
            </a:extLst>
          </p:cNvPr>
          <p:cNvSpPr>
            <a:spLocks noGrp="1"/>
          </p:cNvSpPr>
          <p:nvPr>
            <p:ph type="dt" sz="half" idx="10"/>
          </p:nvPr>
        </p:nvSpPr>
        <p:spPr/>
        <p:txBody>
          <a:bodyPr/>
          <a:lstStyle/>
          <a:p>
            <a:fld id="{0DB8F15E-66A1-4FB4-9BF0-C2BF14F8007C}" type="datetimeFigureOut">
              <a:rPr lang="en-US" smtClean="0"/>
              <a:t>7/6/2018</a:t>
            </a:fld>
            <a:endParaRPr lang="en-US"/>
          </a:p>
        </p:txBody>
      </p:sp>
      <p:sp>
        <p:nvSpPr>
          <p:cNvPr id="5" name="Footer Placeholder 4">
            <a:extLst>
              <a:ext uri="{FF2B5EF4-FFF2-40B4-BE49-F238E27FC236}">
                <a16:creationId xmlns:a16="http://schemas.microsoft.com/office/drawing/2014/main" id="{6BD01FCD-9A65-4FA2-B099-BB8A33E0772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E407CC5-5FBA-45B0-8B4F-4D296CD6510B}"/>
              </a:ext>
            </a:extLst>
          </p:cNvPr>
          <p:cNvSpPr>
            <a:spLocks noGrp="1"/>
          </p:cNvSpPr>
          <p:nvPr>
            <p:ph type="sldNum" sz="quarter" idx="12"/>
          </p:nvPr>
        </p:nvSpPr>
        <p:spPr/>
        <p:txBody>
          <a:bodyPr/>
          <a:lstStyle/>
          <a:p>
            <a:fld id="{1C083187-B997-473A-BCA5-8DDCF603B1B9}" type="slidenum">
              <a:rPr lang="en-US" smtClean="0"/>
              <a:t>‹#›</a:t>
            </a:fld>
            <a:endParaRPr lang="en-US"/>
          </a:p>
        </p:txBody>
      </p:sp>
    </p:spTree>
    <p:extLst>
      <p:ext uri="{BB962C8B-B14F-4D97-AF65-F5344CB8AC3E}">
        <p14:creationId xmlns:p14="http://schemas.microsoft.com/office/powerpoint/2010/main" val="8260408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425952D-4C9E-4745-9EF9-457F1B50A5C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E633CE9-CEB3-427A-B94E-CC2C9E5E4BD8}"/>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709AD2A-A487-48DC-BB26-0802576EB57B}"/>
              </a:ext>
            </a:extLst>
          </p:cNvPr>
          <p:cNvSpPr>
            <a:spLocks noGrp="1"/>
          </p:cNvSpPr>
          <p:nvPr>
            <p:ph type="dt" sz="half" idx="10"/>
          </p:nvPr>
        </p:nvSpPr>
        <p:spPr/>
        <p:txBody>
          <a:bodyPr/>
          <a:lstStyle/>
          <a:p>
            <a:fld id="{0DB8F15E-66A1-4FB4-9BF0-C2BF14F8007C}" type="datetimeFigureOut">
              <a:rPr lang="en-US" smtClean="0"/>
              <a:t>7/6/2018</a:t>
            </a:fld>
            <a:endParaRPr lang="en-US"/>
          </a:p>
        </p:txBody>
      </p:sp>
      <p:sp>
        <p:nvSpPr>
          <p:cNvPr id="5" name="Footer Placeholder 4">
            <a:extLst>
              <a:ext uri="{FF2B5EF4-FFF2-40B4-BE49-F238E27FC236}">
                <a16:creationId xmlns:a16="http://schemas.microsoft.com/office/drawing/2014/main" id="{20A47090-D92A-4740-9B7F-0FCC4051AA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8E75D55-FF5D-458E-9A37-6AFF4965A72B}"/>
              </a:ext>
            </a:extLst>
          </p:cNvPr>
          <p:cNvSpPr>
            <a:spLocks noGrp="1"/>
          </p:cNvSpPr>
          <p:nvPr>
            <p:ph type="sldNum" sz="quarter" idx="12"/>
          </p:nvPr>
        </p:nvSpPr>
        <p:spPr/>
        <p:txBody>
          <a:bodyPr/>
          <a:lstStyle/>
          <a:p>
            <a:fld id="{1C083187-B997-473A-BCA5-8DDCF603B1B9}" type="slidenum">
              <a:rPr lang="en-US" smtClean="0"/>
              <a:t>‹#›</a:t>
            </a:fld>
            <a:endParaRPr lang="en-US"/>
          </a:p>
        </p:txBody>
      </p:sp>
    </p:spTree>
    <p:extLst>
      <p:ext uri="{BB962C8B-B14F-4D97-AF65-F5344CB8AC3E}">
        <p14:creationId xmlns:p14="http://schemas.microsoft.com/office/powerpoint/2010/main" val="20593251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7259E9-A8CE-40A0-A277-5E5A2C52839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68C60F8-5A61-4FC6-869F-0F20006FFDC2}"/>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2567765-2745-479F-915A-504CB6A4B055}"/>
              </a:ext>
            </a:extLst>
          </p:cNvPr>
          <p:cNvSpPr>
            <a:spLocks noGrp="1"/>
          </p:cNvSpPr>
          <p:nvPr>
            <p:ph type="dt" sz="half" idx="10"/>
          </p:nvPr>
        </p:nvSpPr>
        <p:spPr/>
        <p:txBody>
          <a:bodyPr/>
          <a:lstStyle/>
          <a:p>
            <a:fld id="{0DB8F15E-66A1-4FB4-9BF0-C2BF14F8007C}" type="datetimeFigureOut">
              <a:rPr lang="en-US" smtClean="0"/>
              <a:t>7/6/2018</a:t>
            </a:fld>
            <a:endParaRPr lang="en-US"/>
          </a:p>
        </p:txBody>
      </p:sp>
      <p:sp>
        <p:nvSpPr>
          <p:cNvPr id="5" name="Footer Placeholder 4">
            <a:extLst>
              <a:ext uri="{FF2B5EF4-FFF2-40B4-BE49-F238E27FC236}">
                <a16:creationId xmlns:a16="http://schemas.microsoft.com/office/drawing/2014/main" id="{2D1C67F7-2FB3-4D94-A531-74BB46D09F0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C11A25D-0873-4418-9C14-206F337ACAEF}"/>
              </a:ext>
            </a:extLst>
          </p:cNvPr>
          <p:cNvSpPr>
            <a:spLocks noGrp="1"/>
          </p:cNvSpPr>
          <p:nvPr>
            <p:ph type="sldNum" sz="quarter" idx="12"/>
          </p:nvPr>
        </p:nvSpPr>
        <p:spPr/>
        <p:txBody>
          <a:bodyPr/>
          <a:lstStyle/>
          <a:p>
            <a:fld id="{1C083187-B997-473A-BCA5-8DDCF603B1B9}" type="slidenum">
              <a:rPr lang="en-US" smtClean="0"/>
              <a:t>‹#›</a:t>
            </a:fld>
            <a:endParaRPr lang="en-US"/>
          </a:p>
        </p:txBody>
      </p:sp>
    </p:spTree>
    <p:extLst>
      <p:ext uri="{BB962C8B-B14F-4D97-AF65-F5344CB8AC3E}">
        <p14:creationId xmlns:p14="http://schemas.microsoft.com/office/powerpoint/2010/main" val="42937037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539C97-75C2-4BEF-A2C7-FD40A1F6B72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A5B9578-34D1-4FEC-A633-8665F47C5D4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7DF21F24-C56E-45A2-8F62-40DFB41E2953}"/>
              </a:ext>
            </a:extLst>
          </p:cNvPr>
          <p:cNvSpPr>
            <a:spLocks noGrp="1"/>
          </p:cNvSpPr>
          <p:nvPr>
            <p:ph type="dt" sz="half" idx="10"/>
          </p:nvPr>
        </p:nvSpPr>
        <p:spPr/>
        <p:txBody>
          <a:bodyPr/>
          <a:lstStyle/>
          <a:p>
            <a:fld id="{0DB8F15E-66A1-4FB4-9BF0-C2BF14F8007C}" type="datetimeFigureOut">
              <a:rPr lang="en-US" smtClean="0"/>
              <a:t>7/6/2018</a:t>
            </a:fld>
            <a:endParaRPr lang="en-US"/>
          </a:p>
        </p:txBody>
      </p:sp>
      <p:sp>
        <p:nvSpPr>
          <p:cNvPr id="5" name="Footer Placeholder 4">
            <a:extLst>
              <a:ext uri="{FF2B5EF4-FFF2-40B4-BE49-F238E27FC236}">
                <a16:creationId xmlns:a16="http://schemas.microsoft.com/office/drawing/2014/main" id="{3F3153B1-E6DD-4636-B03D-6C7165F219A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4681632-35CF-441A-A59F-63B0C4A15B5D}"/>
              </a:ext>
            </a:extLst>
          </p:cNvPr>
          <p:cNvSpPr>
            <a:spLocks noGrp="1"/>
          </p:cNvSpPr>
          <p:nvPr>
            <p:ph type="sldNum" sz="quarter" idx="12"/>
          </p:nvPr>
        </p:nvSpPr>
        <p:spPr/>
        <p:txBody>
          <a:bodyPr/>
          <a:lstStyle/>
          <a:p>
            <a:fld id="{1C083187-B997-473A-BCA5-8DDCF603B1B9}" type="slidenum">
              <a:rPr lang="en-US" smtClean="0"/>
              <a:t>‹#›</a:t>
            </a:fld>
            <a:endParaRPr lang="en-US"/>
          </a:p>
        </p:txBody>
      </p:sp>
    </p:spTree>
    <p:extLst>
      <p:ext uri="{BB962C8B-B14F-4D97-AF65-F5344CB8AC3E}">
        <p14:creationId xmlns:p14="http://schemas.microsoft.com/office/powerpoint/2010/main" val="9942414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C7B866-48EE-451B-92EF-25F988C4EC3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042DE60-2B0F-4FB6-A520-B2F8D3E327FC}"/>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072466F-2076-4725-A599-D04D3723E58D}"/>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5D3B6DF-72E2-4F59-B267-E794C7C32F9F}"/>
              </a:ext>
            </a:extLst>
          </p:cNvPr>
          <p:cNvSpPr>
            <a:spLocks noGrp="1"/>
          </p:cNvSpPr>
          <p:nvPr>
            <p:ph type="dt" sz="half" idx="10"/>
          </p:nvPr>
        </p:nvSpPr>
        <p:spPr/>
        <p:txBody>
          <a:bodyPr/>
          <a:lstStyle/>
          <a:p>
            <a:fld id="{0DB8F15E-66A1-4FB4-9BF0-C2BF14F8007C}" type="datetimeFigureOut">
              <a:rPr lang="en-US" smtClean="0"/>
              <a:t>7/6/2018</a:t>
            </a:fld>
            <a:endParaRPr lang="en-US"/>
          </a:p>
        </p:txBody>
      </p:sp>
      <p:sp>
        <p:nvSpPr>
          <p:cNvPr id="6" name="Footer Placeholder 5">
            <a:extLst>
              <a:ext uri="{FF2B5EF4-FFF2-40B4-BE49-F238E27FC236}">
                <a16:creationId xmlns:a16="http://schemas.microsoft.com/office/drawing/2014/main" id="{80DB27A0-5608-45B4-A34E-43C7F31054A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585F32D-435A-4BCE-9F24-6D04DD6952A3}"/>
              </a:ext>
            </a:extLst>
          </p:cNvPr>
          <p:cNvSpPr>
            <a:spLocks noGrp="1"/>
          </p:cNvSpPr>
          <p:nvPr>
            <p:ph type="sldNum" sz="quarter" idx="12"/>
          </p:nvPr>
        </p:nvSpPr>
        <p:spPr/>
        <p:txBody>
          <a:bodyPr/>
          <a:lstStyle/>
          <a:p>
            <a:fld id="{1C083187-B997-473A-BCA5-8DDCF603B1B9}" type="slidenum">
              <a:rPr lang="en-US" smtClean="0"/>
              <a:t>‹#›</a:t>
            </a:fld>
            <a:endParaRPr lang="en-US"/>
          </a:p>
        </p:txBody>
      </p:sp>
    </p:spTree>
    <p:extLst>
      <p:ext uri="{BB962C8B-B14F-4D97-AF65-F5344CB8AC3E}">
        <p14:creationId xmlns:p14="http://schemas.microsoft.com/office/powerpoint/2010/main" val="26773697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72945C-E216-464D-9F1C-BAA17A2D018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EBBB04D-718F-4543-91E9-2026692342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A5AD58B9-226E-4BC2-826B-809A16383AFD}"/>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1AED8E2-D661-40CA-9C2A-9B84723B5EE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23DDA543-6064-4C7D-BB93-0C0477E9545E}"/>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9163BEC-CD57-49CE-8DC3-F41D3E7804F4}"/>
              </a:ext>
            </a:extLst>
          </p:cNvPr>
          <p:cNvSpPr>
            <a:spLocks noGrp="1"/>
          </p:cNvSpPr>
          <p:nvPr>
            <p:ph type="dt" sz="half" idx="10"/>
          </p:nvPr>
        </p:nvSpPr>
        <p:spPr/>
        <p:txBody>
          <a:bodyPr/>
          <a:lstStyle/>
          <a:p>
            <a:fld id="{0DB8F15E-66A1-4FB4-9BF0-C2BF14F8007C}" type="datetimeFigureOut">
              <a:rPr lang="en-US" smtClean="0"/>
              <a:t>7/6/2018</a:t>
            </a:fld>
            <a:endParaRPr lang="en-US"/>
          </a:p>
        </p:txBody>
      </p:sp>
      <p:sp>
        <p:nvSpPr>
          <p:cNvPr id="8" name="Footer Placeholder 7">
            <a:extLst>
              <a:ext uri="{FF2B5EF4-FFF2-40B4-BE49-F238E27FC236}">
                <a16:creationId xmlns:a16="http://schemas.microsoft.com/office/drawing/2014/main" id="{BFAEA745-2754-4D90-B4A7-E576056F321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105381B-4883-4A41-BBA4-1B5400F51A7C}"/>
              </a:ext>
            </a:extLst>
          </p:cNvPr>
          <p:cNvSpPr>
            <a:spLocks noGrp="1"/>
          </p:cNvSpPr>
          <p:nvPr>
            <p:ph type="sldNum" sz="quarter" idx="12"/>
          </p:nvPr>
        </p:nvSpPr>
        <p:spPr/>
        <p:txBody>
          <a:bodyPr/>
          <a:lstStyle/>
          <a:p>
            <a:fld id="{1C083187-B997-473A-BCA5-8DDCF603B1B9}" type="slidenum">
              <a:rPr lang="en-US" smtClean="0"/>
              <a:t>‹#›</a:t>
            </a:fld>
            <a:endParaRPr lang="en-US"/>
          </a:p>
        </p:txBody>
      </p:sp>
    </p:spTree>
    <p:extLst>
      <p:ext uri="{BB962C8B-B14F-4D97-AF65-F5344CB8AC3E}">
        <p14:creationId xmlns:p14="http://schemas.microsoft.com/office/powerpoint/2010/main" val="36434931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AA00A3-D35F-4AE1-8D4B-9997E4A2488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95FC0AC-F653-4400-94F7-B639498407A2}"/>
              </a:ext>
            </a:extLst>
          </p:cNvPr>
          <p:cNvSpPr>
            <a:spLocks noGrp="1"/>
          </p:cNvSpPr>
          <p:nvPr>
            <p:ph type="dt" sz="half" idx="10"/>
          </p:nvPr>
        </p:nvSpPr>
        <p:spPr/>
        <p:txBody>
          <a:bodyPr/>
          <a:lstStyle/>
          <a:p>
            <a:fld id="{0DB8F15E-66A1-4FB4-9BF0-C2BF14F8007C}" type="datetimeFigureOut">
              <a:rPr lang="en-US" smtClean="0"/>
              <a:t>7/6/2018</a:t>
            </a:fld>
            <a:endParaRPr lang="en-US"/>
          </a:p>
        </p:txBody>
      </p:sp>
      <p:sp>
        <p:nvSpPr>
          <p:cNvPr id="4" name="Footer Placeholder 3">
            <a:extLst>
              <a:ext uri="{FF2B5EF4-FFF2-40B4-BE49-F238E27FC236}">
                <a16:creationId xmlns:a16="http://schemas.microsoft.com/office/drawing/2014/main" id="{EBAB4579-B5B7-4C75-AB52-6DD498A9629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72E760E-DAD7-419C-833D-6D890626FE40}"/>
              </a:ext>
            </a:extLst>
          </p:cNvPr>
          <p:cNvSpPr>
            <a:spLocks noGrp="1"/>
          </p:cNvSpPr>
          <p:nvPr>
            <p:ph type="sldNum" sz="quarter" idx="12"/>
          </p:nvPr>
        </p:nvSpPr>
        <p:spPr/>
        <p:txBody>
          <a:bodyPr/>
          <a:lstStyle/>
          <a:p>
            <a:fld id="{1C083187-B997-473A-BCA5-8DDCF603B1B9}" type="slidenum">
              <a:rPr lang="en-US" smtClean="0"/>
              <a:t>‹#›</a:t>
            </a:fld>
            <a:endParaRPr lang="en-US"/>
          </a:p>
        </p:txBody>
      </p:sp>
    </p:spTree>
    <p:extLst>
      <p:ext uri="{BB962C8B-B14F-4D97-AF65-F5344CB8AC3E}">
        <p14:creationId xmlns:p14="http://schemas.microsoft.com/office/powerpoint/2010/main" val="26812709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ECF1216-48F4-4968-9BE9-97E97C13AA12}"/>
              </a:ext>
            </a:extLst>
          </p:cNvPr>
          <p:cNvSpPr>
            <a:spLocks noGrp="1"/>
          </p:cNvSpPr>
          <p:nvPr>
            <p:ph type="dt" sz="half" idx="10"/>
          </p:nvPr>
        </p:nvSpPr>
        <p:spPr/>
        <p:txBody>
          <a:bodyPr/>
          <a:lstStyle/>
          <a:p>
            <a:fld id="{0DB8F15E-66A1-4FB4-9BF0-C2BF14F8007C}" type="datetimeFigureOut">
              <a:rPr lang="en-US" smtClean="0"/>
              <a:t>7/6/2018</a:t>
            </a:fld>
            <a:endParaRPr lang="en-US"/>
          </a:p>
        </p:txBody>
      </p:sp>
      <p:sp>
        <p:nvSpPr>
          <p:cNvPr id="3" name="Footer Placeholder 2">
            <a:extLst>
              <a:ext uri="{FF2B5EF4-FFF2-40B4-BE49-F238E27FC236}">
                <a16:creationId xmlns:a16="http://schemas.microsoft.com/office/drawing/2014/main" id="{9C7B9E90-532F-475A-8137-E7A0EB8734A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6B4933E-0DE2-4D83-902A-DB5ABAF50D3B}"/>
              </a:ext>
            </a:extLst>
          </p:cNvPr>
          <p:cNvSpPr>
            <a:spLocks noGrp="1"/>
          </p:cNvSpPr>
          <p:nvPr>
            <p:ph type="sldNum" sz="quarter" idx="12"/>
          </p:nvPr>
        </p:nvSpPr>
        <p:spPr/>
        <p:txBody>
          <a:bodyPr/>
          <a:lstStyle/>
          <a:p>
            <a:fld id="{1C083187-B997-473A-BCA5-8DDCF603B1B9}" type="slidenum">
              <a:rPr lang="en-US" smtClean="0"/>
              <a:t>‹#›</a:t>
            </a:fld>
            <a:endParaRPr lang="en-US"/>
          </a:p>
        </p:txBody>
      </p:sp>
    </p:spTree>
    <p:extLst>
      <p:ext uri="{BB962C8B-B14F-4D97-AF65-F5344CB8AC3E}">
        <p14:creationId xmlns:p14="http://schemas.microsoft.com/office/powerpoint/2010/main" val="22995929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B10195-F27F-4FF3-AA40-CA51DBDCEFB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220FD3B-D8B2-47D2-A39C-AAFFE0F873C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D66BCB9-7072-4EB9-A3B2-3634AA2D534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2964860-7119-470D-B223-D6DAADC42304}"/>
              </a:ext>
            </a:extLst>
          </p:cNvPr>
          <p:cNvSpPr>
            <a:spLocks noGrp="1"/>
          </p:cNvSpPr>
          <p:nvPr>
            <p:ph type="dt" sz="half" idx="10"/>
          </p:nvPr>
        </p:nvSpPr>
        <p:spPr/>
        <p:txBody>
          <a:bodyPr/>
          <a:lstStyle/>
          <a:p>
            <a:fld id="{0DB8F15E-66A1-4FB4-9BF0-C2BF14F8007C}" type="datetimeFigureOut">
              <a:rPr lang="en-US" smtClean="0"/>
              <a:t>7/6/2018</a:t>
            </a:fld>
            <a:endParaRPr lang="en-US"/>
          </a:p>
        </p:txBody>
      </p:sp>
      <p:sp>
        <p:nvSpPr>
          <p:cNvPr id="6" name="Footer Placeholder 5">
            <a:extLst>
              <a:ext uri="{FF2B5EF4-FFF2-40B4-BE49-F238E27FC236}">
                <a16:creationId xmlns:a16="http://schemas.microsoft.com/office/drawing/2014/main" id="{3627D976-0FB3-4A3C-B26F-60FE0E8E2FD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16162E2-53D2-464D-B0A4-E0CB665AAF54}"/>
              </a:ext>
            </a:extLst>
          </p:cNvPr>
          <p:cNvSpPr>
            <a:spLocks noGrp="1"/>
          </p:cNvSpPr>
          <p:nvPr>
            <p:ph type="sldNum" sz="quarter" idx="12"/>
          </p:nvPr>
        </p:nvSpPr>
        <p:spPr/>
        <p:txBody>
          <a:bodyPr/>
          <a:lstStyle/>
          <a:p>
            <a:fld id="{1C083187-B997-473A-BCA5-8DDCF603B1B9}" type="slidenum">
              <a:rPr lang="en-US" smtClean="0"/>
              <a:t>‹#›</a:t>
            </a:fld>
            <a:endParaRPr lang="en-US"/>
          </a:p>
        </p:txBody>
      </p:sp>
    </p:spTree>
    <p:extLst>
      <p:ext uri="{BB962C8B-B14F-4D97-AF65-F5344CB8AC3E}">
        <p14:creationId xmlns:p14="http://schemas.microsoft.com/office/powerpoint/2010/main" val="34051590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AD603-10F4-48EA-A3A0-4FAEEDBFF21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7F18502-35C3-4C51-B620-66BC270D6C9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13DBDC7-A4E9-4304-84FC-29413E6F9EA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71942C7-469C-40B6-831F-299598C8937B}"/>
              </a:ext>
            </a:extLst>
          </p:cNvPr>
          <p:cNvSpPr>
            <a:spLocks noGrp="1"/>
          </p:cNvSpPr>
          <p:nvPr>
            <p:ph type="dt" sz="half" idx="10"/>
          </p:nvPr>
        </p:nvSpPr>
        <p:spPr/>
        <p:txBody>
          <a:bodyPr/>
          <a:lstStyle/>
          <a:p>
            <a:fld id="{0DB8F15E-66A1-4FB4-9BF0-C2BF14F8007C}" type="datetimeFigureOut">
              <a:rPr lang="en-US" smtClean="0"/>
              <a:t>7/6/2018</a:t>
            </a:fld>
            <a:endParaRPr lang="en-US"/>
          </a:p>
        </p:txBody>
      </p:sp>
      <p:sp>
        <p:nvSpPr>
          <p:cNvPr id="6" name="Footer Placeholder 5">
            <a:extLst>
              <a:ext uri="{FF2B5EF4-FFF2-40B4-BE49-F238E27FC236}">
                <a16:creationId xmlns:a16="http://schemas.microsoft.com/office/drawing/2014/main" id="{4B279C9D-A480-4594-B837-EF7C46BAFED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2ED427D-3502-4DB0-9332-2A3B053538E1}"/>
              </a:ext>
            </a:extLst>
          </p:cNvPr>
          <p:cNvSpPr>
            <a:spLocks noGrp="1"/>
          </p:cNvSpPr>
          <p:nvPr>
            <p:ph type="sldNum" sz="quarter" idx="12"/>
          </p:nvPr>
        </p:nvSpPr>
        <p:spPr/>
        <p:txBody>
          <a:bodyPr/>
          <a:lstStyle/>
          <a:p>
            <a:fld id="{1C083187-B997-473A-BCA5-8DDCF603B1B9}" type="slidenum">
              <a:rPr lang="en-US" smtClean="0"/>
              <a:t>‹#›</a:t>
            </a:fld>
            <a:endParaRPr lang="en-US"/>
          </a:p>
        </p:txBody>
      </p:sp>
    </p:spTree>
    <p:extLst>
      <p:ext uri="{BB962C8B-B14F-4D97-AF65-F5344CB8AC3E}">
        <p14:creationId xmlns:p14="http://schemas.microsoft.com/office/powerpoint/2010/main" val="23179287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3CE0BFF-9051-42BE-911E-B74D5B0E4A5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B24AF5A-7AC8-42BB-A130-2E85377DE5A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85EC5C1-8467-405F-9CD2-8757858BE1C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DB8F15E-66A1-4FB4-9BF0-C2BF14F8007C}" type="datetimeFigureOut">
              <a:rPr lang="en-US" smtClean="0"/>
              <a:t>7/6/2018</a:t>
            </a:fld>
            <a:endParaRPr lang="en-US"/>
          </a:p>
        </p:txBody>
      </p:sp>
      <p:sp>
        <p:nvSpPr>
          <p:cNvPr id="5" name="Footer Placeholder 4">
            <a:extLst>
              <a:ext uri="{FF2B5EF4-FFF2-40B4-BE49-F238E27FC236}">
                <a16:creationId xmlns:a16="http://schemas.microsoft.com/office/drawing/2014/main" id="{44AC3827-B3BD-48AB-8175-BA0B5EA82D4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E1F71E9-628C-471E-AE49-A1E4AD6207C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C083187-B997-473A-BCA5-8DDCF603B1B9}" type="slidenum">
              <a:rPr lang="en-US" smtClean="0"/>
              <a:t>‹#›</a:t>
            </a:fld>
            <a:endParaRPr lang="en-US"/>
          </a:p>
        </p:txBody>
      </p:sp>
    </p:spTree>
    <p:extLst>
      <p:ext uri="{BB962C8B-B14F-4D97-AF65-F5344CB8AC3E}">
        <p14:creationId xmlns:p14="http://schemas.microsoft.com/office/powerpoint/2010/main" val="26037502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jimmysuen.github.io./"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5.xml"/><Relationship Id="rId5" Type="http://schemas.openxmlformats.org/officeDocument/2006/relationships/image" Target="../media/image20.pn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5.xml"/><Relationship Id="rId5" Type="http://schemas.openxmlformats.org/officeDocument/2006/relationships/image" Target="../media/image24.png"/><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5.xml"/><Relationship Id="rId5" Type="http://schemas.openxmlformats.org/officeDocument/2006/relationships/image" Target="../media/image28.png"/><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4.png"/><Relationship Id="rId7"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6.emf"/><Relationship Id="rId10" Type="http://schemas.openxmlformats.org/officeDocument/2006/relationships/image" Target="../media/image8.png"/><Relationship Id="rId4" Type="http://schemas.openxmlformats.org/officeDocument/2006/relationships/image" Target="../media/image5.png"/><Relationship Id="rId9"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image" Target="../media/image7.png"/><Relationship Id="rId5" Type="http://schemas.openxmlformats.org/officeDocument/2006/relationships/image" Target="../media/image6.emf"/><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7.png"/><Relationship Id="rId5" Type="http://schemas.openxmlformats.org/officeDocument/2006/relationships/image" Target="../media/image6.emf"/><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4.png"/><Relationship Id="rId7" Type="http://schemas.openxmlformats.org/officeDocument/2006/relationships/image" Target="../media/image6.emf"/><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image" Target="../media/image9.png"/><Relationship Id="rId5" Type="http://schemas.openxmlformats.org/officeDocument/2006/relationships/image" Target="../media/image7.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4.png"/><Relationship Id="rId7"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image" Target="../media/image6.emf"/><Relationship Id="rId5" Type="http://schemas.openxmlformats.org/officeDocument/2006/relationships/image" Target="../media/image7.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4.png"/><Relationship Id="rId7"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openxmlformats.org/officeDocument/2006/relationships/image" Target="../media/image9.png"/><Relationship Id="rId5" Type="http://schemas.openxmlformats.org/officeDocument/2006/relationships/image" Target="../media/image6.emf"/><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4.png"/><Relationship Id="rId7"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openxmlformats.org/officeDocument/2006/relationships/image" Target="../media/image9.png"/><Relationship Id="rId11" Type="http://schemas.openxmlformats.org/officeDocument/2006/relationships/image" Target="../media/image17.png"/><Relationship Id="rId5" Type="http://schemas.openxmlformats.org/officeDocument/2006/relationships/image" Target="../media/image6.emf"/><Relationship Id="rId10" Type="http://schemas.openxmlformats.org/officeDocument/2006/relationships/image" Target="../media/image8.png"/><Relationship Id="rId4" Type="http://schemas.openxmlformats.org/officeDocument/2006/relationships/image" Target="../media/image5.png"/><Relationship Id="rId9"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2A6003-E3C7-40E0-8920-81AB74923970}"/>
              </a:ext>
            </a:extLst>
          </p:cNvPr>
          <p:cNvSpPr>
            <a:spLocks noGrp="1"/>
          </p:cNvSpPr>
          <p:nvPr>
            <p:ph type="ctrTitle"/>
          </p:nvPr>
        </p:nvSpPr>
        <p:spPr/>
        <p:txBody>
          <a:bodyPr/>
          <a:lstStyle/>
          <a:p>
            <a:r>
              <a:rPr lang="en-US" altLang="zh-CN" dirty="0"/>
              <a:t>Integral Human Pose Regression</a:t>
            </a:r>
            <a:endParaRPr lang="en-US" dirty="0"/>
          </a:p>
        </p:txBody>
      </p:sp>
      <p:sp>
        <p:nvSpPr>
          <p:cNvPr id="3" name="Subtitle 2">
            <a:extLst>
              <a:ext uri="{FF2B5EF4-FFF2-40B4-BE49-F238E27FC236}">
                <a16:creationId xmlns:a16="http://schemas.microsoft.com/office/drawing/2014/main" id="{C440C8B4-B826-406E-9749-910D9BC69FDC}"/>
              </a:ext>
            </a:extLst>
          </p:cNvPr>
          <p:cNvSpPr>
            <a:spLocks noGrp="1"/>
          </p:cNvSpPr>
          <p:nvPr>
            <p:ph type="subTitle" idx="1"/>
          </p:nvPr>
        </p:nvSpPr>
        <p:spPr>
          <a:xfrm>
            <a:off x="1524000" y="3602038"/>
            <a:ext cx="9144000" cy="1655762"/>
          </a:xfrm>
        </p:spPr>
        <p:txBody>
          <a:bodyPr>
            <a:normAutofit lnSpcReduction="10000"/>
          </a:bodyPr>
          <a:lstStyle/>
          <a:p>
            <a:r>
              <a:rPr lang="en-US" dirty="0"/>
              <a:t>Xiao Sun</a:t>
            </a:r>
          </a:p>
          <a:p>
            <a:r>
              <a:rPr lang="en-US" dirty="0">
                <a:hlinkClick r:id="rId3"/>
              </a:rPr>
              <a:t>https://jimmysuen.github.io./</a:t>
            </a:r>
            <a:endParaRPr lang="en-US" dirty="0"/>
          </a:p>
          <a:p>
            <a:r>
              <a:rPr lang="en-US" dirty="0"/>
              <a:t>Microsoft Research Asia</a:t>
            </a:r>
          </a:p>
          <a:p>
            <a:r>
              <a:rPr lang="en-US" dirty="0"/>
              <a:t>Visual Computing Group</a:t>
            </a:r>
          </a:p>
        </p:txBody>
      </p:sp>
    </p:spTree>
    <p:extLst>
      <p:ext uri="{BB962C8B-B14F-4D97-AF65-F5344CB8AC3E}">
        <p14:creationId xmlns:p14="http://schemas.microsoft.com/office/powerpoint/2010/main" val="17956933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67F341-6DF4-4C49-A7AB-28DF814B0038}"/>
              </a:ext>
            </a:extLst>
          </p:cNvPr>
          <p:cNvSpPr>
            <a:spLocks noGrp="1"/>
          </p:cNvSpPr>
          <p:nvPr>
            <p:ph type="title"/>
          </p:nvPr>
        </p:nvSpPr>
        <p:spPr/>
        <p:txBody>
          <a:bodyPr/>
          <a:lstStyle/>
          <a:p>
            <a:r>
              <a:rPr lang="en-US" dirty="0"/>
              <a:t>Share the Merits of Both</a:t>
            </a:r>
          </a:p>
        </p:txBody>
      </p:sp>
      <p:pic>
        <p:nvPicPr>
          <p:cNvPr id="8" name="Picture 7">
            <a:extLst>
              <a:ext uri="{FF2B5EF4-FFF2-40B4-BE49-F238E27FC236}">
                <a16:creationId xmlns:a16="http://schemas.microsoft.com/office/drawing/2014/main" id="{F6C8FD90-5B0E-4147-9E62-42FED9A7600B}"/>
              </a:ext>
            </a:extLst>
          </p:cNvPr>
          <p:cNvPicPr>
            <a:picLocks noChangeAspect="1"/>
          </p:cNvPicPr>
          <p:nvPr/>
        </p:nvPicPr>
        <p:blipFill>
          <a:blip r:embed="rId3"/>
          <a:stretch>
            <a:fillRect/>
          </a:stretch>
        </p:blipFill>
        <p:spPr>
          <a:xfrm>
            <a:off x="1642940" y="1771429"/>
            <a:ext cx="4878433" cy="1450441"/>
          </a:xfrm>
          <a:prstGeom prst="rect">
            <a:avLst/>
          </a:prstGeom>
        </p:spPr>
      </p:pic>
      <p:pic>
        <p:nvPicPr>
          <p:cNvPr id="9" name="Picture 8">
            <a:extLst>
              <a:ext uri="{FF2B5EF4-FFF2-40B4-BE49-F238E27FC236}">
                <a16:creationId xmlns:a16="http://schemas.microsoft.com/office/drawing/2014/main" id="{D388DCA6-87EE-4257-BF0A-AEB81505920A}"/>
              </a:ext>
            </a:extLst>
          </p:cNvPr>
          <p:cNvPicPr>
            <a:picLocks noChangeAspect="1"/>
          </p:cNvPicPr>
          <p:nvPr/>
        </p:nvPicPr>
        <p:blipFill>
          <a:blip r:embed="rId4"/>
          <a:stretch>
            <a:fillRect/>
          </a:stretch>
        </p:blipFill>
        <p:spPr>
          <a:xfrm>
            <a:off x="1642940" y="3556000"/>
            <a:ext cx="4899265" cy="1450440"/>
          </a:xfrm>
          <a:prstGeom prst="rect">
            <a:avLst/>
          </a:prstGeom>
        </p:spPr>
      </p:pic>
      <p:pic>
        <p:nvPicPr>
          <p:cNvPr id="10" name="Picture 9">
            <a:extLst>
              <a:ext uri="{FF2B5EF4-FFF2-40B4-BE49-F238E27FC236}">
                <a16:creationId xmlns:a16="http://schemas.microsoft.com/office/drawing/2014/main" id="{2570B02E-B04F-476E-9F17-07BA0D187F6A}"/>
              </a:ext>
            </a:extLst>
          </p:cNvPr>
          <p:cNvPicPr>
            <a:picLocks noChangeAspect="1"/>
          </p:cNvPicPr>
          <p:nvPr/>
        </p:nvPicPr>
        <p:blipFill>
          <a:blip r:embed="rId5"/>
          <a:stretch>
            <a:fillRect/>
          </a:stretch>
        </p:blipFill>
        <p:spPr>
          <a:xfrm>
            <a:off x="1642940" y="5342990"/>
            <a:ext cx="2526047" cy="1450440"/>
          </a:xfrm>
          <a:prstGeom prst="rect">
            <a:avLst/>
          </a:prstGeom>
        </p:spPr>
      </p:pic>
      <p:sp>
        <p:nvSpPr>
          <p:cNvPr id="11" name="TextBox 10">
            <a:extLst>
              <a:ext uri="{FF2B5EF4-FFF2-40B4-BE49-F238E27FC236}">
                <a16:creationId xmlns:a16="http://schemas.microsoft.com/office/drawing/2014/main" id="{B26467B2-BB42-45B8-9912-548955DB3683}"/>
              </a:ext>
            </a:extLst>
          </p:cNvPr>
          <p:cNvSpPr txBox="1"/>
          <p:nvPr/>
        </p:nvSpPr>
        <p:spPr>
          <a:xfrm>
            <a:off x="319834" y="2195438"/>
            <a:ext cx="2071785" cy="646331"/>
          </a:xfrm>
          <a:prstGeom prst="rect">
            <a:avLst/>
          </a:prstGeom>
          <a:noFill/>
        </p:spPr>
        <p:txBody>
          <a:bodyPr wrap="square" rtlCol="0">
            <a:spAutoFit/>
          </a:bodyPr>
          <a:lstStyle/>
          <a:p>
            <a:r>
              <a:rPr lang="en-US" altLang="zh-CN" dirty="0"/>
              <a:t>Integral </a:t>
            </a:r>
          </a:p>
          <a:p>
            <a:r>
              <a:rPr lang="en-US" altLang="zh-CN" dirty="0"/>
              <a:t>Regression</a:t>
            </a:r>
            <a:endParaRPr lang="en-US" dirty="0"/>
          </a:p>
        </p:txBody>
      </p:sp>
      <p:sp>
        <p:nvSpPr>
          <p:cNvPr id="12" name="TextBox 11">
            <a:extLst>
              <a:ext uri="{FF2B5EF4-FFF2-40B4-BE49-F238E27FC236}">
                <a16:creationId xmlns:a16="http://schemas.microsoft.com/office/drawing/2014/main" id="{27F52EB5-7E78-444E-8E06-AC15DF9348D6}"/>
              </a:ext>
            </a:extLst>
          </p:cNvPr>
          <p:cNvSpPr txBox="1"/>
          <p:nvPr/>
        </p:nvSpPr>
        <p:spPr>
          <a:xfrm>
            <a:off x="319833" y="3980009"/>
            <a:ext cx="2071785" cy="646331"/>
          </a:xfrm>
          <a:prstGeom prst="rect">
            <a:avLst/>
          </a:prstGeom>
          <a:noFill/>
        </p:spPr>
        <p:txBody>
          <a:bodyPr wrap="square" rtlCol="0">
            <a:spAutoFit/>
          </a:bodyPr>
          <a:lstStyle/>
          <a:p>
            <a:r>
              <a:rPr lang="en-US" altLang="zh-CN" dirty="0"/>
              <a:t>Detection </a:t>
            </a:r>
          </a:p>
          <a:p>
            <a:r>
              <a:rPr lang="en-US" altLang="zh-CN" dirty="0"/>
              <a:t>Baseline</a:t>
            </a:r>
            <a:endParaRPr lang="en-US" dirty="0"/>
          </a:p>
        </p:txBody>
      </p:sp>
      <p:sp>
        <p:nvSpPr>
          <p:cNvPr id="13" name="TextBox 12">
            <a:extLst>
              <a:ext uri="{FF2B5EF4-FFF2-40B4-BE49-F238E27FC236}">
                <a16:creationId xmlns:a16="http://schemas.microsoft.com/office/drawing/2014/main" id="{0EFC12DB-E1DC-4C1D-85A6-32D4A71F12B7}"/>
              </a:ext>
            </a:extLst>
          </p:cNvPr>
          <p:cNvSpPr txBox="1"/>
          <p:nvPr/>
        </p:nvSpPr>
        <p:spPr>
          <a:xfrm>
            <a:off x="319833" y="5764580"/>
            <a:ext cx="2071785" cy="646331"/>
          </a:xfrm>
          <a:prstGeom prst="rect">
            <a:avLst/>
          </a:prstGeom>
          <a:noFill/>
        </p:spPr>
        <p:txBody>
          <a:bodyPr wrap="square" rtlCol="0">
            <a:spAutoFit/>
          </a:bodyPr>
          <a:lstStyle/>
          <a:p>
            <a:r>
              <a:rPr lang="en-US" altLang="zh-CN" dirty="0"/>
              <a:t>Regression </a:t>
            </a:r>
          </a:p>
          <a:p>
            <a:r>
              <a:rPr lang="en-US" altLang="zh-CN" dirty="0"/>
              <a:t>Baseline</a:t>
            </a:r>
            <a:endParaRPr lang="en-US" dirty="0"/>
          </a:p>
        </p:txBody>
      </p:sp>
      <p:sp>
        <p:nvSpPr>
          <p:cNvPr id="14" name="TextBox 13">
            <a:extLst>
              <a:ext uri="{FF2B5EF4-FFF2-40B4-BE49-F238E27FC236}">
                <a16:creationId xmlns:a16="http://schemas.microsoft.com/office/drawing/2014/main" id="{4AFA9296-DC95-41DC-988E-4BA478EC22C0}"/>
              </a:ext>
            </a:extLst>
          </p:cNvPr>
          <p:cNvSpPr txBox="1"/>
          <p:nvPr/>
        </p:nvSpPr>
        <p:spPr>
          <a:xfrm>
            <a:off x="6874353" y="2306278"/>
            <a:ext cx="4821549" cy="584775"/>
          </a:xfrm>
          <a:prstGeom prst="rect">
            <a:avLst/>
          </a:prstGeom>
          <a:noFill/>
        </p:spPr>
        <p:txBody>
          <a:bodyPr wrap="square" rtlCol="0">
            <a:spAutoFit/>
          </a:bodyPr>
          <a:lstStyle/>
          <a:p>
            <a:r>
              <a:rPr lang="en-US" sz="1600" dirty="0"/>
              <a:t>It shares the </a:t>
            </a:r>
            <a:r>
              <a:rPr lang="en-US" sz="1600" dirty="0">
                <a:solidFill>
                  <a:srgbClr val="00B050"/>
                </a:solidFill>
              </a:rPr>
              <a:t>merits</a:t>
            </a:r>
            <a:r>
              <a:rPr lang="en-US" sz="1600" dirty="0"/>
              <a:t> of both </a:t>
            </a:r>
            <a:r>
              <a:rPr lang="en-US" sz="1600" dirty="0">
                <a:solidFill>
                  <a:srgbClr val="7030A0"/>
                </a:solidFill>
              </a:rPr>
              <a:t>heat map representation</a:t>
            </a:r>
            <a:r>
              <a:rPr lang="en-US" sz="1600" dirty="0"/>
              <a:t> and </a:t>
            </a:r>
            <a:r>
              <a:rPr lang="en-US" sz="1600" dirty="0">
                <a:solidFill>
                  <a:srgbClr val="FF0000"/>
                </a:solidFill>
              </a:rPr>
              <a:t>joint regression</a:t>
            </a:r>
            <a:r>
              <a:rPr lang="en-US" sz="1600" dirty="0"/>
              <a:t> approaches.</a:t>
            </a:r>
          </a:p>
        </p:txBody>
      </p:sp>
      <p:sp>
        <p:nvSpPr>
          <p:cNvPr id="15" name="TextBox 14">
            <a:extLst>
              <a:ext uri="{FF2B5EF4-FFF2-40B4-BE49-F238E27FC236}">
                <a16:creationId xmlns:a16="http://schemas.microsoft.com/office/drawing/2014/main" id="{2BA6BD1F-09B9-4C3B-939A-0262795D89AE}"/>
              </a:ext>
            </a:extLst>
          </p:cNvPr>
          <p:cNvSpPr txBox="1"/>
          <p:nvPr/>
        </p:nvSpPr>
        <p:spPr>
          <a:xfrm>
            <a:off x="6874353" y="3730812"/>
            <a:ext cx="4594540" cy="2800767"/>
          </a:xfrm>
          <a:prstGeom prst="rect">
            <a:avLst/>
          </a:prstGeom>
          <a:noFill/>
        </p:spPr>
        <p:txBody>
          <a:bodyPr wrap="square" rtlCol="0">
            <a:spAutoFit/>
          </a:bodyPr>
          <a:lstStyle/>
          <a:p>
            <a:pPr marL="342900" indent="-342900">
              <a:buAutoNum type="arabicPeriod"/>
            </a:pPr>
            <a:r>
              <a:rPr lang="en-US" sz="1600" dirty="0">
                <a:solidFill>
                  <a:srgbClr val="7030A0"/>
                </a:solidFill>
              </a:rPr>
              <a:t>Divide and Conquer (Easy to train)</a:t>
            </a:r>
          </a:p>
          <a:p>
            <a:pPr marL="342900" indent="-342900">
              <a:buAutoNum type="arabicPeriod"/>
            </a:pPr>
            <a:endParaRPr lang="en-US" sz="1600" dirty="0"/>
          </a:p>
          <a:p>
            <a:pPr marL="342900" indent="-342900">
              <a:buAutoNum type="arabicPeriod"/>
            </a:pPr>
            <a:r>
              <a:rPr lang="en-US" sz="1600" dirty="0">
                <a:solidFill>
                  <a:srgbClr val="FF0000"/>
                </a:solidFill>
              </a:rPr>
              <a:t>End-to-end learning</a:t>
            </a:r>
          </a:p>
          <a:p>
            <a:pPr marL="342900" indent="-342900">
              <a:buAutoNum type="arabicPeriod"/>
            </a:pPr>
            <a:endParaRPr lang="en-US" sz="1600" dirty="0">
              <a:solidFill>
                <a:srgbClr val="FF0000"/>
              </a:solidFill>
            </a:endParaRPr>
          </a:p>
          <a:p>
            <a:pPr marL="342900" indent="-342900">
              <a:buAutoNum type="arabicPeriod"/>
            </a:pPr>
            <a:r>
              <a:rPr lang="en-US" sz="1600" dirty="0">
                <a:solidFill>
                  <a:srgbClr val="FF0000"/>
                </a:solidFill>
              </a:rPr>
              <a:t>Continuous output</a:t>
            </a:r>
          </a:p>
          <a:p>
            <a:pPr marL="342900" indent="-342900">
              <a:buAutoNum type="arabicPeriod"/>
            </a:pPr>
            <a:endParaRPr lang="en-US" sz="1600" dirty="0"/>
          </a:p>
          <a:p>
            <a:pPr marL="342900" indent="-342900">
              <a:buAutoNum type="arabicPeriod"/>
            </a:pPr>
            <a:r>
              <a:rPr lang="en-US" sz="1600" dirty="0">
                <a:solidFill>
                  <a:srgbClr val="00B050"/>
                </a:solidFill>
              </a:rPr>
              <a:t>Simple, fast, no extra parameters</a:t>
            </a:r>
          </a:p>
          <a:p>
            <a:pPr marL="342900" indent="-342900">
              <a:buAutoNum type="arabicPeriod"/>
            </a:pPr>
            <a:endParaRPr lang="en-US" sz="1600" dirty="0">
              <a:solidFill>
                <a:srgbClr val="00B050"/>
              </a:solidFill>
            </a:endParaRPr>
          </a:p>
          <a:p>
            <a:pPr marL="342900" indent="-342900">
              <a:buAutoNum type="arabicPeriod"/>
            </a:pPr>
            <a:r>
              <a:rPr lang="en-US" sz="1600" dirty="0">
                <a:solidFill>
                  <a:srgbClr val="00B050"/>
                </a:solidFill>
              </a:rPr>
              <a:t>Compatible with any heat map based methods</a:t>
            </a:r>
          </a:p>
          <a:p>
            <a:pPr marL="342900" indent="-342900">
              <a:buAutoNum type="arabicPeriod"/>
            </a:pPr>
            <a:endParaRPr lang="en-US" sz="1600" dirty="0"/>
          </a:p>
          <a:p>
            <a:pPr marL="342900" indent="-342900">
              <a:buAutoNum type="arabicPeriod"/>
            </a:pPr>
            <a:r>
              <a:rPr lang="en-US" sz="1600" b="1" dirty="0">
                <a:solidFill>
                  <a:srgbClr val="00B050"/>
                </a:solidFill>
              </a:rPr>
              <a:t>Effective (Greatly improve the accuracy)</a:t>
            </a:r>
            <a:endParaRPr lang="en-US" sz="1600" dirty="0">
              <a:solidFill>
                <a:srgbClr val="00B050"/>
              </a:solidFill>
            </a:endParaRPr>
          </a:p>
        </p:txBody>
      </p:sp>
      <p:sp>
        <p:nvSpPr>
          <p:cNvPr id="4" name="Rectangle: Rounded Corners 3">
            <a:extLst>
              <a:ext uri="{FF2B5EF4-FFF2-40B4-BE49-F238E27FC236}">
                <a16:creationId xmlns:a16="http://schemas.microsoft.com/office/drawing/2014/main" id="{4423B979-8A66-46CA-88CD-361A5F37CD37}"/>
              </a:ext>
            </a:extLst>
          </p:cNvPr>
          <p:cNvSpPr/>
          <p:nvPr/>
        </p:nvSpPr>
        <p:spPr>
          <a:xfrm>
            <a:off x="259978" y="1690687"/>
            <a:ext cx="6400800" cy="1572671"/>
          </a:xfrm>
          <a:prstGeom prst="round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15">
            <a:extLst>
              <a:ext uri="{FF2B5EF4-FFF2-40B4-BE49-F238E27FC236}">
                <a16:creationId xmlns:a16="http://schemas.microsoft.com/office/drawing/2014/main" id="{C35BC6EA-C465-49E8-A30A-564AB99DCA13}"/>
              </a:ext>
            </a:extLst>
          </p:cNvPr>
          <p:cNvSpPr/>
          <p:nvPr/>
        </p:nvSpPr>
        <p:spPr>
          <a:xfrm>
            <a:off x="259978" y="5263944"/>
            <a:ext cx="4061010" cy="1572671"/>
          </a:xfrm>
          <a:prstGeom prst="round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Rounded Corners 16">
            <a:extLst>
              <a:ext uri="{FF2B5EF4-FFF2-40B4-BE49-F238E27FC236}">
                <a16:creationId xmlns:a16="http://schemas.microsoft.com/office/drawing/2014/main" id="{631AE417-B10C-43F4-9C97-1223BF5D3384}"/>
              </a:ext>
            </a:extLst>
          </p:cNvPr>
          <p:cNvSpPr/>
          <p:nvPr/>
        </p:nvSpPr>
        <p:spPr>
          <a:xfrm>
            <a:off x="259978" y="3477315"/>
            <a:ext cx="6400800" cy="1572671"/>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37787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
                                            <p:txEl>
                                              <p:pRg st="0" end="0"/>
                                            </p:txEl>
                                          </p:spTgt>
                                        </p:tgtEl>
                                        <p:attrNameLst>
                                          <p:attrName>style.visibility</p:attrName>
                                        </p:attrNameLst>
                                      </p:cBhvr>
                                      <p:to>
                                        <p:strVal val="visible"/>
                                      </p:to>
                                    </p:set>
                                    <p:animEffect transition="in" filter="fade">
                                      <p:cBhvr>
                                        <p:cTn id="12" dur="500"/>
                                        <p:tgtEl>
                                          <p:spTgt spid="15">
                                            <p:txEl>
                                              <p:pRg st="0" end="0"/>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fade">
                                      <p:cBhvr>
                                        <p:cTn id="20" dur="500"/>
                                        <p:tgtEl>
                                          <p:spTgt spid="17"/>
                                        </p:tgtEl>
                                      </p:cBhvr>
                                    </p:animEffect>
                                  </p:childTnLst>
                                </p:cTn>
                              </p:par>
                              <p:par>
                                <p:cTn id="21" presetID="10" presetClass="entr" presetSubtype="0" fill="hold" nodeType="withEffect">
                                  <p:stCondLst>
                                    <p:cond delay="0"/>
                                  </p:stCondLst>
                                  <p:childTnLst>
                                    <p:set>
                                      <p:cBhvr>
                                        <p:cTn id="22" dur="1" fill="hold">
                                          <p:stCondLst>
                                            <p:cond delay="0"/>
                                          </p:stCondLst>
                                        </p:cTn>
                                        <p:tgtEl>
                                          <p:spTgt spid="15">
                                            <p:txEl>
                                              <p:pRg st="2" end="2"/>
                                            </p:txEl>
                                          </p:spTgt>
                                        </p:tgtEl>
                                        <p:attrNameLst>
                                          <p:attrName>style.visibility</p:attrName>
                                        </p:attrNameLst>
                                      </p:cBhvr>
                                      <p:to>
                                        <p:strVal val="visible"/>
                                      </p:to>
                                    </p:set>
                                    <p:animEffect transition="in" filter="fade">
                                      <p:cBhvr>
                                        <p:cTn id="23" dur="500"/>
                                        <p:tgtEl>
                                          <p:spTgt spid="15">
                                            <p:txEl>
                                              <p:pRg st="2" end="2"/>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15">
                                            <p:txEl>
                                              <p:pRg st="4" end="4"/>
                                            </p:txEl>
                                          </p:spTgt>
                                        </p:tgtEl>
                                        <p:attrNameLst>
                                          <p:attrName>style.visibility</p:attrName>
                                        </p:attrNameLst>
                                      </p:cBhvr>
                                      <p:to>
                                        <p:strVal val="visible"/>
                                      </p:to>
                                    </p:set>
                                    <p:animEffect transition="in" filter="fade">
                                      <p:cBhvr>
                                        <p:cTn id="26" dur="500"/>
                                        <p:tgtEl>
                                          <p:spTgt spid="15">
                                            <p:txEl>
                                              <p:pRg st="4" end="4"/>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5">
                                            <p:txEl>
                                              <p:pRg st="6" end="6"/>
                                            </p:txEl>
                                          </p:spTgt>
                                        </p:tgtEl>
                                        <p:attrNameLst>
                                          <p:attrName>style.visibility</p:attrName>
                                        </p:attrNameLst>
                                      </p:cBhvr>
                                      <p:to>
                                        <p:strVal val="visible"/>
                                      </p:to>
                                    </p:set>
                                    <p:animEffect transition="in" filter="fade">
                                      <p:cBhvr>
                                        <p:cTn id="31" dur="500"/>
                                        <p:tgtEl>
                                          <p:spTgt spid="15">
                                            <p:txEl>
                                              <p:pRg st="6" end="6"/>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15">
                                            <p:txEl>
                                              <p:pRg st="8" end="8"/>
                                            </p:txEl>
                                          </p:spTgt>
                                        </p:tgtEl>
                                        <p:attrNameLst>
                                          <p:attrName>style.visibility</p:attrName>
                                        </p:attrNameLst>
                                      </p:cBhvr>
                                      <p:to>
                                        <p:strVal val="visible"/>
                                      </p:to>
                                    </p:set>
                                    <p:animEffect transition="in" filter="fade">
                                      <p:cBhvr>
                                        <p:cTn id="36" dur="500"/>
                                        <p:tgtEl>
                                          <p:spTgt spid="15">
                                            <p:txEl>
                                              <p:pRg st="8" end="8"/>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15">
                                            <p:txEl>
                                              <p:pRg st="10" end="10"/>
                                            </p:txEl>
                                          </p:spTgt>
                                        </p:tgtEl>
                                        <p:attrNameLst>
                                          <p:attrName>style.visibility</p:attrName>
                                        </p:attrNameLst>
                                      </p:cBhvr>
                                      <p:to>
                                        <p:strVal val="visible"/>
                                      </p:to>
                                    </p:set>
                                    <p:animEffect transition="in" filter="fade">
                                      <p:cBhvr>
                                        <p:cTn id="41" dur="500"/>
                                        <p:tgtEl>
                                          <p:spTgt spid="15">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6" grpId="0" animBg="1"/>
      <p:bldP spid="1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140D9C-A5F4-4403-8D72-EC65FCEE6D6B}"/>
              </a:ext>
            </a:extLst>
          </p:cNvPr>
          <p:cNvSpPr>
            <a:spLocks noGrp="1"/>
          </p:cNvSpPr>
          <p:nvPr>
            <p:ph type="title"/>
          </p:nvPr>
        </p:nvSpPr>
        <p:spPr/>
        <p:txBody>
          <a:bodyPr/>
          <a:lstStyle/>
          <a:p>
            <a:r>
              <a:rPr lang="en-US" dirty="0"/>
              <a:t>Example Visualization</a:t>
            </a:r>
          </a:p>
        </p:txBody>
      </p:sp>
      <p:pic>
        <p:nvPicPr>
          <p:cNvPr id="7" name="Content Placeholder 4">
            <a:extLst>
              <a:ext uri="{FF2B5EF4-FFF2-40B4-BE49-F238E27FC236}">
                <a16:creationId xmlns:a16="http://schemas.microsoft.com/office/drawing/2014/main" id="{B33A70AE-FBEA-4E27-B4C4-A32AE51900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21511" y="3057924"/>
            <a:ext cx="2543573" cy="2543573"/>
          </a:xfrm>
          <a:prstGeom prst="rect">
            <a:avLst/>
          </a:prstGeom>
        </p:spPr>
      </p:pic>
      <p:pic>
        <p:nvPicPr>
          <p:cNvPr id="8" name="Picture 7">
            <a:extLst>
              <a:ext uri="{FF2B5EF4-FFF2-40B4-BE49-F238E27FC236}">
                <a16:creationId xmlns:a16="http://schemas.microsoft.com/office/drawing/2014/main" id="{DD70FA4A-78F2-4FD2-8C06-DA56113EBA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9788" y="3057922"/>
            <a:ext cx="2543573" cy="2543573"/>
          </a:xfrm>
          <a:prstGeom prst="rect">
            <a:avLst/>
          </a:prstGeom>
        </p:spPr>
      </p:pic>
      <p:pic>
        <p:nvPicPr>
          <p:cNvPr id="9" name="Picture 8">
            <a:extLst>
              <a:ext uri="{FF2B5EF4-FFF2-40B4-BE49-F238E27FC236}">
                <a16:creationId xmlns:a16="http://schemas.microsoft.com/office/drawing/2014/main" id="{FC9931A5-AFF9-496B-B781-E30EBD4EA1C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65084" y="3057923"/>
            <a:ext cx="2543573" cy="2543573"/>
          </a:xfrm>
          <a:prstGeom prst="rect">
            <a:avLst/>
          </a:prstGeom>
        </p:spPr>
      </p:pic>
      <p:pic>
        <p:nvPicPr>
          <p:cNvPr id="10" name="Picture 9">
            <a:extLst>
              <a:ext uri="{FF2B5EF4-FFF2-40B4-BE49-F238E27FC236}">
                <a16:creationId xmlns:a16="http://schemas.microsoft.com/office/drawing/2014/main" id="{E9D8C613-352F-49BB-90D4-1B09F1B7AC5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08657" y="3057922"/>
            <a:ext cx="2543573" cy="2543573"/>
          </a:xfrm>
          <a:prstGeom prst="rect">
            <a:avLst/>
          </a:prstGeom>
        </p:spPr>
      </p:pic>
      <p:sp>
        <p:nvSpPr>
          <p:cNvPr id="11" name="TextBox 10">
            <a:extLst>
              <a:ext uri="{FF2B5EF4-FFF2-40B4-BE49-F238E27FC236}">
                <a16:creationId xmlns:a16="http://schemas.microsoft.com/office/drawing/2014/main" id="{A44B887E-D202-4936-AE37-DFC6A65F668A}"/>
              </a:ext>
            </a:extLst>
          </p:cNvPr>
          <p:cNvSpPr txBox="1"/>
          <p:nvPr/>
        </p:nvSpPr>
        <p:spPr>
          <a:xfrm>
            <a:off x="1373386" y="2542103"/>
            <a:ext cx="1476375" cy="369332"/>
          </a:xfrm>
          <a:prstGeom prst="rect">
            <a:avLst/>
          </a:prstGeom>
          <a:noFill/>
        </p:spPr>
        <p:txBody>
          <a:bodyPr wrap="square" rtlCol="0">
            <a:spAutoFit/>
          </a:bodyPr>
          <a:lstStyle/>
          <a:p>
            <a:r>
              <a:rPr lang="en-US" dirty="0"/>
              <a:t>Ground Truth</a:t>
            </a:r>
          </a:p>
        </p:txBody>
      </p:sp>
      <p:sp>
        <p:nvSpPr>
          <p:cNvPr id="12" name="TextBox 11">
            <a:extLst>
              <a:ext uri="{FF2B5EF4-FFF2-40B4-BE49-F238E27FC236}">
                <a16:creationId xmlns:a16="http://schemas.microsoft.com/office/drawing/2014/main" id="{E96FABC6-52D5-4B92-B7CB-28CECAE5FE91}"/>
              </a:ext>
            </a:extLst>
          </p:cNvPr>
          <p:cNvSpPr txBox="1"/>
          <p:nvPr/>
        </p:nvSpPr>
        <p:spPr>
          <a:xfrm>
            <a:off x="4018064" y="2542103"/>
            <a:ext cx="2150466" cy="369332"/>
          </a:xfrm>
          <a:prstGeom prst="rect">
            <a:avLst/>
          </a:prstGeom>
          <a:noFill/>
        </p:spPr>
        <p:txBody>
          <a:bodyPr wrap="square" rtlCol="0">
            <a:spAutoFit/>
          </a:bodyPr>
          <a:lstStyle/>
          <a:p>
            <a:r>
              <a:rPr lang="en-US" dirty="0"/>
              <a:t>Regression Baseline</a:t>
            </a:r>
          </a:p>
        </p:txBody>
      </p:sp>
      <p:sp>
        <p:nvSpPr>
          <p:cNvPr id="13" name="TextBox 12">
            <a:extLst>
              <a:ext uri="{FF2B5EF4-FFF2-40B4-BE49-F238E27FC236}">
                <a16:creationId xmlns:a16="http://schemas.microsoft.com/office/drawing/2014/main" id="{6303D92F-CAD1-405A-9BA6-FB84134AE885}"/>
              </a:ext>
            </a:extLst>
          </p:cNvPr>
          <p:cNvSpPr txBox="1"/>
          <p:nvPr/>
        </p:nvSpPr>
        <p:spPr>
          <a:xfrm>
            <a:off x="6561637" y="2542103"/>
            <a:ext cx="2150466" cy="369332"/>
          </a:xfrm>
          <a:prstGeom prst="rect">
            <a:avLst/>
          </a:prstGeom>
          <a:noFill/>
        </p:spPr>
        <p:txBody>
          <a:bodyPr wrap="square" rtlCol="0">
            <a:spAutoFit/>
          </a:bodyPr>
          <a:lstStyle/>
          <a:p>
            <a:r>
              <a:rPr lang="en-US" dirty="0"/>
              <a:t>Detection Baseline</a:t>
            </a:r>
          </a:p>
        </p:txBody>
      </p:sp>
      <p:sp>
        <p:nvSpPr>
          <p:cNvPr id="14" name="TextBox 13">
            <a:extLst>
              <a:ext uri="{FF2B5EF4-FFF2-40B4-BE49-F238E27FC236}">
                <a16:creationId xmlns:a16="http://schemas.microsoft.com/office/drawing/2014/main" id="{0092D910-DA08-484C-8A2E-4E512257796A}"/>
              </a:ext>
            </a:extLst>
          </p:cNvPr>
          <p:cNvSpPr txBox="1"/>
          <p:nvPr/>
        </p:nvSpPr>
        <p:spPr>
          <a:xfrm>
            <a:off x="9105210" y="2504400"/>
            <a:ext cx="2150466" cy="369332"/>
          </a:xfrm>
          <a:prstGeom prst="rect">
            <a:avLst/>
          </a:prstGeom>
          <a:noFill/>
        </p:spPr>
        <p:txBody>
          <a:bodyPr wrap="square" rtlCol="0">
            <a:spAutoFit/>
          </a:bodyPr>
          <a:lstStyle/>
          <a:p>
            <a:r>
              <a:rPr lang="en-US" dirty="0"/>
              <a:t>Integral Regression</a:t>
            </a:r>
          </a:p>
        </p:txBody>
      </p:sp>
    </p:spTree>
    <p:extLst>
      <p:ext uri="{BB962C8B-B14F-4D97-AF65-F5344CB8AC3E}">
        <p14:creationId xmlns:p14="http://schemas.microsoft.com/office/powerpoint/2010/main" val="21119557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158CD7-B735-4D54-B3A2-0FD1E955AC03}"/>
              </a:ext>
            </a:extLst>
          </p:cNvPr>
          <p:cNvSpPr>
            <a:spLocks noGrp="1"/>
          </p:cNvSpPr>
          <p:nvPr>
            <p:ph type="title"/>
          </p:nvPr>
        </p:nvSpPr>
        <p:spPr/>
        <p:txBody>
          <a:bodyPr/>
          <a:lstStyle/>
          <a:p>
            <a:r>
              <a:rPr lang="en-US" dirty="0"/>
              <a:t>Example Visualization</a:t>
            </a:r>
          </a:p>
        </p:txBody>
      </p:sp>
      <p:sp>
        <p:nvSpPr>
          <p:cNvPr id="11" name="TextBox 10">
            <a:extLst>
              <a:ext uri="{FF2B5EF4-FFF2-40B4-BE49-F238E27FC236}">
                <a16:creationId xmlns:a16="http://schemas.microsoft.com/office/drawing/2014/main" id="{E8296740-E5F9-43C1-86C3-7DA7A4B667E5}"/>
              </a:ext>
            </a:extLst>
          </p:cNvPr>
          <p:cNvSpPr txBox="1"/>
          <p:nvPr/>
        </p:nvSpPr>
        <p:spPr>
          <a:xfrm>
            <a:off x="1373386" y="2542103"/>
            <a:ext cx="1476375" cy="369332"/>
          </a:xfrm>
          <a:prstGeom prst="rect">
            <a:avLst/>
          </a:prstGeom>
          <a:noFill/>
        </p:spPr>
        <p:txBody>
          <a:bodyPr wrap="square" rtlCol="0">
            <a:spAutoFit/>
          </a:bodyPr>
          <a:lstStyle/>
          <a:p>
            <a:r>
              <a:rPr lang="en-US" dirty="0"/>
              <a:t>Ground Truth</a:t>
            </a:r>
          </a:p>
        </p:txBody>
      </p:sp>
      <p:sp>
        <p:nvSpPr>
          <p:cNvPr id="12" name="TextBox 11">
            <a:extLst>
              <a:ext uri="{FF2B5EF4-FFF2-40B4-BE49-F238E27FC236}">
                <a16:creationId xmlns:a16="http://schemas.microsoft.com/office/drawing/2014/main" id="{17FC60CE-FAE7-4158-860F-BE5AF5315C96}"/>
              </a:ext>
            </a:extLst>
          </p:cNvPr>
          <p:cNvSpPr txBox="1"/>
          <p:nvPr/>
        </p:nvSpPr>
        <p:spPr>
          <a:xfrm>
            <a:off x="4018064" y="2542103"/>
            <a:ext cx="2150466" cy="369332"/>
          </a:xfrm>
          <a:prstGeom prst="rect">
            <a:avLst/>
          </a:prstGeom>
          <a:noFill/>
        </p:spPr>
        <p:txBody>
          <a:bodyPr wrap="square" rtlCol="0">
            <a:spAutoFit/>
          </a:bodyPr>
          <a:lstStyle/>
          <a:p>
            <a:r>
              <a:rPr lang="en-US" dirty="0"/>
              <a:t>Regression Baseline</a:t>
            </a:r>
          </a:p>
        </p:txBody>
      </p:sp>
      <p:sp>
        <p:nvSpPr>
          <p:cNvPr id="13" name="TextBox 12">
            <a:extLst>
              <a:ext uri="{FF2B5EF4-FFF2-40B4-BE49-F238E27FC236}">
                <a16:creationId xmlns:a16="http://schemas.microsoft.com/office/drawing/2014/main" id="{8FD28A26-450E-4EA1-B6B1-9438CF4F0DCB}"/>
              </a:ext>
            </a:extLst>
          </p:cNvPr>
          <p:cNvSpPr txBox="1"/>
          <p:nvPr/>
        </p:nvSpPr>
        <p:spPr>
          <a:xfrm>
            <a:off x="6561637" y="2542103"/>
            <a:ext cx="2150466" cy="369332"/>
          </a:xfrm>
          <a:prstGeom prst="rect">
            <a:avLst/>
          </a:prstGeom>
          <a:noFill/>
        </p:spPr>
        <p:txBody>
          <a:bodyPr wrap="square" rtlCol="0">
            <a:spAutoFit/>
          </a:bodyPr>
          <a:lstStyle/>
          <a:p>
            <a:r>
              <a:rPr lang="en-US" dirty="0"/>
              <a:t>Detection Baseline</a:t>
            </a:r>
          </a:p>
        </p:txBody>
      </p:sp>
      <p:sp>
        <p:nvSpPr>
          <p:cNvPr id="14" name="TextBox 13">
            <a:extLst>
              <a:ext uri="{FF2B5EF4-FFF2-40B4-BE49-F238E27FC236}">
                <a16:creationId xmlns:a16="http://schemas.microsoft.com/office/drawing/2014/main" id="{47A73E5B-271D-4996-9CCB-C28118DAADB0}"/>
              </a:ext>
            </a:extLst>
          </p:cNvPr>
          <p:cNvSpPr txBox="1"/>
          <p:nvPr/>
        </p:nvSpPr>
        <p:spPr>
          <a:xfrm>
            <a:off x="9105210" y="2504400"/>
            <a:ext cx="2150466" cy="369332"/>
          </a:xfrm>
          <a:prstGeom prst="rect">
            <a:avLst/>
          </a:prstGeom>
          <a:noFill/>
        </p:spPr>
        <p:txBody>
          <a:bodyPr wrap="square" rtlCol="0">
            <a:spAutoFit/>
          </a:bodyPr>
          <a:lstStyle/>
          <a:p>
            <a:r>
              <a:rPr lang="en-US" dirty="0"/>
              <a:t>Integral Regression</a:t>
            </a:r>
          </a:p>
        </p:txBody>
      </p:sp>
      <p:pic>
        <p:nvPicPr>
          <p:cNvPr id="15" name="Picture 14">
            <a:extLst>
              <a:ext uri="{FF2B5EF4-FFF2-40B4-BE49-F238E27FC236}">
                <a16:creationId xmlns:a16="http://schemas.microsoft.com/office/drawing/2014/main" id="{63EA1269-CC07-4383-B759-6168C372C6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65084" y="3057921"/>
            <a:ext cx="2543573" cy="2543573"/>
          </a:xfrm>
          <a:prstGeom prst="rect">
            <a:avLst/>
          </a:prstGeom>
        </p:spPr>
      </p:pic>
      <p:pic>
        <p:nvPicPr>
          <p:cNvPr id="16" name="Picture 15">
            <a:extLst>
              <a:ext uri="{FF2B5EF4-FFF2-40B4-BE49-F238E27FC236}">
                <a16:creationId xmlns:a16="http://schemas.microsoft.com/office/drawing/2014/main" id="{94BC20B3-74AF-46BA-8DCE-D6799521C1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9788" y="3062153"/>
            <a:ext cx="2543573" cy="2543573"/>
          </a:xfrm>
          <a:prstGeom prst="rect">
            <a:avLst/>
          </a:prstGeom>
        </p:spPr>
      </p:pic>
      <p:pic>
        <p:nvPicPr>
          <p:cNvPr id="17" name="Picture 16">
            <a:extLst>
              <a:ext uri="{FF2B5EF4-FFF2-40B4-BE49-F238E27FC236}">
                <a16:creationId xmlns:a16="http://schemas.microsoft.com/office/drawing/2014/main" id="{7AA6E034-4D95-44E2-85BE-42B73AD6A42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08657" y="3057921"/>
            <a:ext cx="2543573" cy="2543573"/>
          </a:xfrm>
          <a:prstGeom prst="rect">
            <a:avLst/>
          </a:prstGeom>
        </p:spPr>
      </p:pic>
      <p:pic>
        <p:nvPicPr>
          <p:cNvPr id="18" name="Picture 17">
            <a:extLst>
              <a:ext uri="{FF2B5EF4-FFF2-40B4-BE49-F238E27FC236}">
                <a16:creationId xmlns:a16="http://schemas.microsoft.com/office/drawing/2014/main" id="{C24DEE1E-3D5D-44BA-AC6D-E16D716DCDC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21511" y="3057921"/>
            <a:ext cx="2543573" cy="2543573"/>
          </a:xfrm>
          <a:prstGeom prst="rect">
            <a:avLst/>
          </a:prstGeom>
        </p:spPr>
      </p:pic>
    </p:spTree>
    <p:extLst>
      <p:ext uri="{BB962C8B-B14F-4D97-AF65-F5344CB8AC3E}">
        <p14:creationId xmlns:p14="http://schemas.microsoft.com/office/powerpoint/2010/main" val="15611519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2A5E53-630B-4593-A1C3-A5BA52DA963A}"/>
              </a:ext>
            </a:extLst>
          </p:cNvPr>
          <p:cNvSpPr>
            <a:spLocks noGrp="1"/>
          </p:cNvSpPr>
          <p:nvPr>
            <p:ph type="title"/>
          </p:nvPr>
        </p:nvSpPr>
        <p:spPr/>
        <p:txBody>
          <a:bodyPr/>
          <a:lstStyle/>
          <a:p>
            <a:r>
              <a:rPr lang="en-US" dirty="0"/>
              <a:t>Methodology for Comprehensive Experiments</a:t>
            </a:r>
          </a:p>
        </p:txBody>
      </p:sp>
      <p:pic>
        <p:nvPicPr>
          <p:cNvPr id="23" name="Content Placeholder 4">
            <a:extLst>
              <a:ext uri="{FF2B5EF4-FFF2-40B4-BE49-F238E27FC236}">
                <a16:creationId xmlns:a16="http://schemas.microsoft.com/office/drawing/2014/main" id="{99030586-0829-4B16-A542-3DA728AA0820}"/>
              </a:ext>
            </a:extLst>
          </p:cNvPr>
          <p:cNvPicPr>
            <a:picLocks noChangeAspect="1"/>
          </p:cNvPicPr>
          <p:nvPr/>
        </p:nvPicPr>
        <p:blipFill>
          <a:blip r:embed="rId3"/>
          <a:stretch>
            <a:fillRect/>
          </a:stretch>
        </p:blipFill>
        <p:spPr>
          <a:xfrm>
            <a:off x="4466206" y="2021274"/>
            <a:ext cx="1732367" cy="1668206"/>
          </a:xfrm>
          <a:prstGeom prst="rect">
            <a:avLst/>
          </a:prstGeom>
        </p:spPr>
      </p:pic>
      <p:pic>
        <p:nvPicPr>
          <p:cNvPr id="24" name="Picture 23">
            <a:extLst>
              <a:ext uri="{FF2B5EF4-FFF2-40B4-BE49-F238E27FC236}">
                <a16:creationId xmlns:a16="http://schemas.microsoft.com/office/drawing/2014/main" id="{A38C89AA-B70F-458A-8BF7-2A9C4EB58BFB}"/>
              </a:ext>
            </a:extLst>
          </p:cNvPr>
          <p:cNvPicPr>
            <a:picLocks noChangeAspect="1"/>
          </p:cNvPicPr>
          <p:nvPr/>
        </p:nvPicPr>
        <p:blipFill>
          <a:blip r:embed="rId4"/>
          <a:stretch>
            <a:fillRect/>
          </a:stretch>
        </p:blipFill>
        <p:spPr>
          <a:xfrm>
            <a:off x="1811338" y="2021274"/>
            <a:ext cx="1668206" cy="1668206"/>
          </a:xfrm>
          <a:prstGeom prst="rect">
            <a:avLst/>
          </a:prstGeom>
        </p:spPr>
      </p:pic>
      <p:sp>
        <p:nvSpPr>
          <p:cNvPr id="25" name="Arrow: Right 24">
            <a:extLst>
              <a:ext uri="{FF2B5EF4-FFF2-40B4-BE49-F238E27FC236}">
                <a16:creationId xmlns:a16="http://schemas.microsoft.com/office/drawing/2014/main" id="{5226D02D-D91E-4CBC-8836-12975FF8FB6E}"/>
              </a:ext>
            </a:extLst>
          </p:cNvPr>
          <p:cNvSpPr/>
          <p:nvPr/>
        </p:nvSpPr>
        <p:spPr>
          <a:xfrm>
            <a:off x="3654169" y="2595562"/>
            <a:ext cx="637412" cy="48519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a:extLst>
              <a:ext uri="{FF2B5EF4-FFF2-40B4-BE49-F238E27FC236}">
                <a16:creationId xmlns:a16="http://schemas.microsoft.com/office/drawing/2014/main" id="{38E03D9F-1DE8-479E-8B1B-F9B5FF7CC7B3}"/>
              </a:ext>
            </a:extLst>
          </p:cNvPr>
          <p:cNvPicPr>
            <a:picLocks noChangeAspect="1"/>
          </p:cNvPicPr>
          <p:nvPr/>
        </p:nvPicPr>
        <p:blipFill>
          <a:blip r:embed="rId5"/>
          <a:stretch>
            <a:fillRect/>
          </a:stretch>
        </p:blipFill>
        <p:spPr>
          <a:xfrm>
            <a:off x="8701955" y="1989604"/>
            <a:ext cx="1733858" cy="1735197"/>
          </a:xfrm>
          <a:prstGeom prst="rect">
            <a:avLst/>
          </a:prstGeom>
        </p:spPr>
      </p:pic>
      <p:sp>
        <p:nvSpPr>
          <p:cNvPr id="31" name="Arrow: Right 30">
            <a:extLst>
              <a:ext uri="{FF2B5EF4-FFF2-40B4-BE49-F238E27FC236}">
                <a16:creationId xmlns:a16="http://schemas.microsoft.com/office/drawing/2014/main" id="{F049D8A6-84E6-4919-B0DD-4C54D3A5B33C}"/>
              </a:ext>
            </a:extLst>
          </p:cNvPr>
          <p:cNvSpPr/>
          <p:nvPr/>
        </p:nvSpPr>
        <p:spPr>
          <a:xfrm>
            <a:off x="7156608" y="2595562"/>
            <a:ext cx="637412" cy="48519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a:extLst>
              <a:ext uri="{FF2B5EF4-FFF2-40B4-BE49-F238E27FC236}">
                <a16:creationId xmlns:a16="http://schemas.microsoft.com/office/drawing/2014/main" id="{C973F560-7B6E-49A3-8999-639A8B786656}"/>
              </a:ext>
            </a:extLst>
          </p:cNvPr>
          <p:cNvPicPr>
            <a:picLocks noChangeAspect="1"/>
          </p:cNvPicPr>
          <p:nvPr/>
        </p:nvPicPr>
        <p:blipFill>
          <a:blip r:embed="rId6"/>
          <a:stretch>
            <a:fillRect/>
          </a:stretch>
        </p:blipFill>
        <p:spPr>
          <a:xfrm>
            <a:off x="6612792" y="1862510"/>
            <a:ext cx="1910800" cy="547763"/>
          </a:xfrm>
          <a:prstGeom prst="rect">
            <a:avLst/>
          </a:prstGeom>
        </p:spPr>
      </p:pic>
      <p:sp>
        <p:nvSpPr>
          <p:cNvPr id="34" name="Rectangle: Rounded Corners 33">
            <a:extLst>
              <a:ext uri="{FF2B5EF4-FFF2-40B4-BE49-F238E27FC236}">
                <a16:creationId xmlns:a16="http://schemas.microsoft.com/office/drawing/2014/main" id="{EAABFAEA-9C34-425B-844B-54F14A394E9F}"/>
              </a:ext>
            </a:extLst>
          </p:cNvPr>
          <p:cNvSpPr/>
          <p:nvPr/>
        </p:nvSpPr>
        <p:spPr>
          <a:xfrm>
            <a:off x="6484844" y="1820872"/>
            <a:ext cx="2163057" cy="631038"/>
          </a:xfrm>
          <a:prstGeom prst="round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5" name="Straight Arrow Connector 34">
            <a:extLst>
              <a:ext uri="{FF2B5EF4-FFF2-40B4-BE49-F238E27FC236}">
                <a16:creationId xmlns:a16="http://schemas.microsoft.com/office/drawing/2014/main" id="{958E351B-72C1-4302-BE25-38B0629A0D9D}"/>
              </a:ext>
            </a:extLst>
          </p:cNvPr>
          <p:cNvCxnSpPr/>
          <p:nvPr/>
        </p:nvCxnSpPr>
        <p:spPr>
          <a:xfrm flipH="1">
            <a:off x="6550037" y="3229533"/>
            <a:ext cx="1757082"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5A377E6B-364A-4E21-BFB2-E5A4E42B2C29}"/>
              </a:ext>
            </a:extLst>
          </p:cNvPr>
          <p:cNvSpPr txBox="1"/>
          <p:nvPr/>
        </p:nvSpPr>
        <p:spPr>
          <a:xfrm>
            <a:off x="6710894" y="3263893"/>
            <a:ext cx="1637115" cy="307777"/>
          </a:xfrm>
          <a:prstGeom prst="rect">
            <a:avLst/>
          </a:prstGeom>
          <a:noFill/>
        </p:spPr>
        <p:txBody>
          <a:bodyPr wrap="square" rtlCol="0">
            <a:spAutoFit/>
          </a:bodyPr>
          <a:lstStyle/>
          <a:p>
            <a:r>
              <a:rPr lang="en-US" sz="1400" dirty="0">
                <a:solidFill>
                  <a:srgbClr val="00B050"/>
                </a:solidFill>
              </a:rPr>
              <a:t>End to end learning</a:t>
            </a:r>
          </a:p>
        </p:txBody>
      </p:sp>
      <p:cxnSp>
        <p:nvCxnSpPr>
          <p:cNvPr id="37" name="Straight Connector 36">
            <a:extLst>
              <a:ext uri="{FF2B5EF4-FFF2-40B4-BE49-F238E27FC236}">
                <a16:creationId xmlns:a16="http://schemas.microsoft.com/office/drawing/2014/main" id="{B0854EFA-E792-4790-9761-4EF19A84DFD2}"/>
              </a:ext>
            </a:extLst>
          </p:cNvPr>
          <p:cNvCxnSpPr>
            <a:cxnSpLocks/>
          </p:cNvCxnSpPr>
          <p:nvPr/>
        </p:nvCxnSpPr>
        <p:spPr>
          <a:xfrm>
            <a:off x="7386386" y="3201474"/>
            <a:ext cx="76414" cy="116945"/>
          </a:xfrm>
          <a:prstGeom prst="line">
            <a:avLst/>
          </a:prstGeom>
          <a:ln w="762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7913C8B9-B7BC-49CD-B236-2C63FD7B6964}"/>
              </a:ext>
            </a:extLst>
          </p:cNvPr>
          <p:cNvCxnSpPr>
            <a:cxnSpLocks/>
          </p:cNvCxnSpPr>
          <p:nvPr/>
        </p:nvCxnSpPr>
        <p:spPr>
          <a:xfrm flipV="1">
            <a:off x="7426065" y="3113620"/>
            <a:ext cx="167490" cy="204799"/>
          </a:xfrm>
          <a:prstGeom prst="line">
            <a:avLst/>
          </a:prstGeom>
          <a:ln w="762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85873265-0881-4014-9B4F-568A562C10CA}"/>
              </a:ext>
            </a:extLst>
          </p:cNvPr>
          <p:cNvCxnSpPr>
            <a:cxnSpLocks/>
          </p:cNvCxnSpPr>
          <p:nvPr/>
        </p:nvCxnSpPr>
        <p:spPr>
          <a:xfrm flipH="1">
            <a:off x="3519965" y="3220568"/>
            <a:ext cx="848835"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162A8FAD-1F92-44A7-848B-236618D1DD60}"/>
              </a:ext>
            </a:extLst>
          </p:cNvPr>
          <p:cNvCxnSpPr>
            <a:cxnSpLocks/>
          </p:cNvCxnSpPr>
          <p:nvPr/>
        </p:nvCxnSpPr>
        <p:spPr>
          <a:xfrm>
            <a:off x="3873713" y="3192509"/>
            <a:ext cx="76414" cy="116945"/>
          </a:xfrm>
          <a:prstGeom prst="line">
            <a:avLst/>
          </a:prstGeom>
          <a:ln w="762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0157A136-D8A8-46BC-BFE7-583DE8567DB3}"/>
              </a:ext>
            </a:extLst>
          </p:cNvPr>
          <p:cNvCxnSpPr>
            <a:cxnSpLocks/>
          </p:cNvCxnSpPr>
          <p:nvPr/>
        </p:nvCxnSpPr>
        <p:spPr>
          <a:xfrm flipV="1">
            <a:off x="3913392" y="3104656"/>
            <a:ext cx="167490" cy="204798"/>
          </a:xfrm>
          <a:prstGeom prst="line">
            <a:avLst/>
          </a:prstGeom>
          <a:ln w="76200">
            <a:solidFill>
              <a:srgbClr val="00B050"/>
            </a:solidFill>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2C521B35-BD95-4772-B2C9-A364C7BC4529}"/>
              </a:ext>
            </a:extLst>
          </p:cNvPr>
          <p:cNvSpPr txBox="1"/>
          <p:nvPr/>
        </p:nvSpPr>
        <p:spPr>
          <a:xfrm>
            <a:off x="3482929" y="3263893"/>
            <a:ext cx="1034077" cy="307777"/>
          </a:xfrm>
          <a:prstGeom prst="rect">
            <a:avLst/>
          </a:prstGeom>
          <a:noFill/>
        </p:spPr>
        <p:txBody>
          <a:bodyPr wrap="square" rtlCol="0">
            <a:spAutoFit/>
          </a:bodyPr>
          <a:lstStyle/>
          <a:p>
            <a:r>
              <a:rPr lang="en-US" sz="1400" dirty="0">
                <a:solidFill>
                  <a:srgbClr val="00B050"/>
                </a:solidFill>
              </a:rPr>
              <a:t>BP to learn</a:t>
            </a:r>
          </a:p>
        </p:txBody>
      </p:sp>
      <p:sp>
        <p:nvSpPr>
          <p:cNvPr id="44" name="TextBox 43">
            <a:extLst>
              <a:ext uri="{FF2B5EF4-FFF2-40B4-BE49-F238E27FC236}">
                <a16:creationId xmlns:a16="http://schemas.microsoft.com/office/drawing/2014/main" id="{62AAC9D2-7CCB-4C5E-BA1D-43206CD0A4B3}"/>
              </a:ext>
            </a:extLst>
          </p:cNvPr>
          <p:cNvSpPr txBox="1"/>
          <p:nvPr/>
        </p:nvSpPr>
        <p:spPr>
          <a:xfrm>
            <a:off x="4728559" y="1460192"/>
            <a:ext cx="1207660" cy="307777"/>
          </a:xfrm>
          <a:prstGeom prst="rect">
            <a:avLst/>
          </a:prstGeom>
          <a:noFill/>
        </p:spPr>
        <p:txBody>
          <a:bodyPr wrap="square" rtlCol="0">
            <a:spAutoFit/>
          </a:bodyPr>
          <a:lstStyle/>
          <a:p>
            <a:r>
              <a:rPr lang="en-US" sz="1400" dirty="0">
                <a:solidFill>
                  <a:srgbClr val="00B050"/>
                </a:solidFill>
              </a:rPr>
              <a:t>Heatmap Loss</a:t>
            </a:r>
          </a:p>
        </p:txBody>
      </p:sp>
      <p:cxnSp>
        <p:nvCxnSpPr>
          <p:cNvPr id="45" name="Straight Arrow Connector 44">
            <a:extLst>
              <a:ext uri="{FF2B5EF4-FFF2-40B4-BE49-F238E27FC236}">
                <a16:creationId xmlns:a16="http://schemas.microsoft.com/office/drawing/2014/main" id="{B581CCCF-CB14-4A8D-A667-A5103F592BA2}"/>
              </a:ext>
            </a:extLst>
          </p:cNvPr>
          <p:cNvCxnSpPr>
            <a:cxnSpLocks/>
            <a:stCxn id="44" idx="2"/>
          </p:cNvCxnSpPr>
          <p:nvPr/>
        </p:nvCxnSpPr>
        <p:spPr>
          <a:xfrm>
            <a:off x="5332389" y="1767969"/>
            <a:ext cx="1" cy="253305"/>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48D0563C-6748-4E32-B741-219CA61EF5C7}"/>
              </a:ext>
            </a:extLst>
          </p:cNvPr>
          <p:cNvSpPr txBox="1"/>
          <p:nvPr/>
        </p:nvSpPr>
        <p:spPr>
          <a:xfrm>
            <a:off x="9111549" y="1439262"/>
            <a:ext cx="909703" cy="307777"/>
          </a:xfrm>
          <a:prstGeom prst="rect">
            <a:avLst/>
          </a:prstGeom>
          <a:noFill/>
        </p:spPr>
        <p:txBody>
          <a:bodyPr wrap="square" rtlCol="0">
            <a:spAutoFit/>
          </a:bodyPr>
          <a:lstStyle/>
          <a:p>
            <a:r>
              <a:rPr lang="en-US" sz="1400" dirty="0">
                <a:solidFill>
                  <a:srgbClr val="00B050"/>
                </a:solidFill>
              </a:rPr>
              <a:t>Joint Loss</a:t>
            </a:r>
          </a:p>
        </p:txBody>
      </p:sp>
      <p:cxnSp>
        <p:nvCxnSpPr>
          <p:cNvPr id="47" name="Straight Arrow Connector 46">
            <a:extLst>
              <a:ext uri="{FF2B5EF4-FFF2-40B4-BE49-F238E27FC236}">
                <a16:creationId xmlns:a16="http://schemas.microsoft.com/office/drawing/2014/main" id="{9EAB77A5-1355-487B-ACB3-4F4673B70652}"/>
              </a:ext>
            </a:extLst>
          </p:cNvPr>
          <p:cNvCxnSpPr>
            <a:cxnSpLocks/>
            <a:stCxn id="46" idx="2"/>
            <a:endCxn id="26" idx="0"/>
          </p:cNvCxnSpPr>
          <p:nvPr/>
        </p:nvCxnSpPr>
        <p:spPr>
          <a:xfrm>
            <a:off x="9566401" y="1747039"/>
            <a:ext cx="2483" cy="242565"/>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F936E6CA-6155-4D4E-BD47-2B6C22F10BE2}"/>
              </a:ext>
            </a:extLst>
          </p:cNvPr>
          <p:cNvSpPr txBox="1"/>
          <p:nvPr/>
        </p:nvSpPr>
        <p:spPr>
          <a:xfrm>
            <a:off x="1227799" y="4783996"/>
            <a:ext cx="6813542" cy="1938992"/>
          </a:xfrm>
          <a:prstGeom prst="rect">
            <a:avLst/>
          </a:prstGeom>
          <a:noFill/>
        </p:spPr>
        <p:txBody>
          <a:bodyPr wrap="square" rtlCol="0">
            <a:spAutoFit/>
          </a:bodyPr>
          <a:lstStyle/>
          <a:p>
            <a:pPr marL="342900" indent="-342900">
              <a:buAutoNum type="arabicPeriod"/>
            </a:pPr>
            <a:r>
              <a:rPr lang="en-US" sz="2400" dirty="0">
                <a:solidFill>
                  <a:srgbClr val="FF0000"/>
                </a:solidFill>
              </a:rPr>
              <a:t> </a:t>
            </a:r>
            <a:r>
              <a:rPr lang="en-US" sz="2400" dirty="0"/>
              <a:t>2D or 3D </a:t>
            </a:r>
            <a:r>
              <a:rPr lang="en-US" altLang="zh-CN" sz="2400" dirty="0"/>
              <a:t>t</a:t>
            </a:r>
            <a:r>
              <a:rPr lang="en-US" sz="2400" dirty="0"/>
              <a:t>asks.</a:t>
            </a:r>
          </a:p>
          <a:p>
            <a:pPr marL="342900" indent="-342900">
              <a:buAutoNum type="arabicPeriod"/>
            </a:pPr>
            <a:r>
              <a:rPr lang="en-US" sz="2400" dirty="0">
                <a:solidFill>
                  <a:srgbClr val="00B050"/>
                </a:solidFill>
              </a:rPr>
              <a:t> </a:t>
            </a:r>
            <a:r>
              <a:rPr lang="en-US" sz="2400" dirty="0"/>
              <a:t>Heat map Losses.</a:t>
            </a:r>
          </a:p>
          <a:p>
            <a:pPr marL="342900" indent="-342900">
              <a:buAutoNum type="arabicPeriod"/>
            </a:pPr>
            <a:r>
              <a:rPr lang="en-US" sz="2400" dirty="0">
                <a:solidFill>
                  <a:srgbClr val="7030A0"/>
                </a:solidFill>
              </a:rPr>
              <a:t> </a:t>
            </a:r>
            <a:r>
              <a:rPr lang="en-US" sz="2400" dirty="0"/>
              <a:t>Heat map and joint loss combination.</a:t>
            </a:r>
          </a:p>
          <a:p>
            <a:pPr marL="342900" indent="-342900">
              <a:buAutoNum type="arabicPeriod"/>
            </a:pPr>
            <a:r>
              <a:rPr lang="en-US" sz="2400" dirty="0">
                <a:solidFill>
                  <a:srgbClr val="00B0F0"/>
                </a:solidFill>
              </a:rPr>
              <a:t> </a:t>
            </a:r>
            <a:r>
              <a:rPr lang="en-US" sz="2400" dirty="0"/>
              <a:t>Network architecture.</a:t>
            </a:r>
          </a:p>
          <a:p>
            <a:pPr marL="342900" indent="-342900">
              <a:buAutoNum type="arabicPeriod"/>
            </a:pPr>
            <a:r>
              <a:rPr lang="en-US" sz="2400" dirty="0">
                <a:solidFill>
                  <a:srgbClr val="FFC000"/>
                </a:solidFill>
              </a:rPr>
              <a:t> </a:t>
            </a:r>
            <a:r>
              <a:rPr lang="en-US" sz="2400" dirty="0"/>
              <a:t>Image and heat map resolutions.</a:t>
            </a:r>
          </a:p>
        </p:txBody>
      </p:sp>
      <p:sp>
        <p:nvSpPr>
          <p:cNvPr id="50" name="Oval 49">
            <a:extLst>
              <a:ext uri="{FF2B5EF4-FFF2-40B4-BE49-F238E27FC236}">
                <a16:creationId xmlns:a16="http://schemas.microsoft.com/office/drawing/2014/main" id="{F2FB752C-7EEF-4203-8C02-418E3561AB25}"/>
              </a:ext>
            </a:extLst>
          </p:cNvPr>
          <p:cNvSpPr/>
          <p:nvPr/>
        </p:nvSpPr>
        <p:spPr>
          <a:xfrm>
            <a:off x="4863743" y="4293472"/>
            <a:ext cx="247650" cy="23177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rPr>
              <a:t>1</a:t>
            </a:r>
          </a:p>
        </p:txBody>
      </p:sp>
      <p:sp>
        <p:nvSpPr>
          <p:cNvPr id="51" name="Oval 50">
            <a:extLst>
              <a:ext uri="{FF2B5EF4-FFF2-40B4-BE49-F238E27FC236}">
                <a16:creationId xmlns:a16="http://schemas.microsoft.com/office/drawing/2014/main" id="{0F2EA466-D3C1-4ECD-804C-6B9C02D49906}"/>
              </a:ext>
            </a:extLst>
          </p:cNvPr>
          <p:cNvSpPr/>
          <p:nvPr/>
        </p:nvSpPr>
        <p:spPr>
          <a:xfrm>
            <a:off x="9310454" y="4293471"/>
            <a:ext cx="247650" cy="23177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rPr>
              <a:t>1</a:t>
            </a:r>
          </a:p>
        </p:txBody>
      </p:sp>
      <p:sp>
        <p:nvSpPr>
          <p:cNvPr id="52" name="Oval 51">
            <a:extLst>
              <a:ext uri="{FF2B5EF4-FFF2-40B4-BE49-F238E27FC236}">
                <a16:creationId xmlns:a16="http://schemas.microsoft.com/office/drawing/2014/main" id="{1C14787E-9184-41C0-95AD-0DA465E2150E}"/>
              </a:ext>
            </a:extLst>
          </p:cNvPr>
          <p:cNvSpPr/>
          <p:nvPr/>
        </p:nvSpPr>
        <p:spPr>
          <a:xfrm>
            <a:off x="5128832" y="4293471"/>
            <a:ext cx="247650" cy="23177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B050"/>
                </a:solidFill>
              </a:rPr>
              <a:t>2</a:t>
            </a:r>
          </a:p>
        </p:txBody>
      </p:sp>
      <p:sp>
        <p:nvSpPr>
          <p:cNvPr id="53" name="Oval 52">
            <a:extLst>
              <a:ext uri="{FF2B5EF4-FFF2-40B4-BE49-F238E27FC236}">
                <a16:creationId xmlns:a16="http://schemas.microsoft.com/office/drawing/2014/main" id="{FBDACCCE-9D07-4BAA-8BD4-8D989144D23E}"/>
              </a:ext>
            </a:extLst>
          </p:cNvPr>
          <p:cNvSpPr/>
          <p:nvPr/>
        </p:nvSpPr>
        <p:spPr>
          <a:xfrm>
            <a:off x="3788095" y="4293471"/>
            <a:ext cx="247650" cy="23177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70C0"/>
                </a:solidFill>
              </a:rPr>
              <a:t>4</a:t>
            </a:r>
          </a:p>
        </p:txBody>
      </p:sp>
      <p:sp>
        <p:nvSpPr>
          <p:cNvPr id="54" name="Oval 53">
            <a:extLst>
              <a:ext uri="{FF2B5EF4-FFF2-40B4-BE49-F238E27FC236}">
                <a16:creationId xmlns:a16="http://schemas.microsoft.com/office/drawing/2014/main" id="{4468F277-9206-4D0D-81F1-810E2733C737}"/>
              </a:ext>
            </a:extLst>
          </p:cNvPr>
          <p:cNvSpPr/>
          <p:nvPr/>
        </p:nvSpPr>
        <p:spPr>
          <a:xfrm>
            <a:off x="5393921" y="4293470"/>
            <a:ext cx="247650" cy="23177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7030A0"/>
                </a:solidFill>
              </a:rPr>
              <a:t>3</a:t>
            </a:r>
          </a:p>
        </p:txBody>
      </p:sp>
      <p:sp>
        <p:nvSpPr>
          <p:cNvPr id="55" name="Oval 54">
            <a:extLst>
              <a:ext uri="{FF2B5EF4-FFF2-40B4-BE49-F238E27FC236}">
                <a16:creationId xmlns:a16="http://schemas.microsoft.com/office/drawing/2014/main" id="{D9672EFE-6416-408A-BCF2-C607C6A82A6A}"/>
              </a:ext>
            </a:extLst>
          </p:cNvPr>
          <p:cNvSpPr/>
          <p:nvPr/>
        </p:nvSpPr>
        <p:spPr>
          <a:xfrm>
            <a:off x="9558104" y="4293469"/>
            <a:ext cx="247650" cy="23177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7030A0"/>
                </a:solidFill>
              </a:rPr>
              <a:t>3</a:t>
            </a:r>
          </a:p>
        </p:txBody>
      </p:sp>
      <p:sp>
        <p:nvSpPr>
          <p:cNvPr id="56" name="Oval 55">
            <a:extLst>
              <a:ext uri="{FF2B5EF4-FFF2-40B4-BE49-F238E27FC236}">
                <a16:creationId xmlns:a16="http://schemas.microsoft.com/office/drawing/2014/main" id="{18633295-A181-457F-A781-DA749FD4BA52}"/>
              </a:ext>
            </a:extLst>
          </p:cNvPr>
          <p:cNvSpPr/>
          <p:nvPr/>
        </p:nvSpPr>
        <p:spPr>
          <a:xfrm>
            <a:off x="5637521" y="4295850"/>
            <a:ext cx="247650" cy="23177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C000"/>
                </a:solidFill>
              </a:rPr>
              <a:t>5</a:t>
            </a:r>
          </a:p>
        </p:txBody>
      </p:sp>
      <p:sp>
        <p:nvSpPr>
          <p:cNvPr id="58" name="Oval 57">
            <a:extLst>
              <a:ext uri="{FF2B5EF4-FFF2-40B4-BE49-F238E27FC236}">
                <a16:creationId xmlns:a16="http://schemas.microsoft.com/office/drawing/2014/main" id="{AA23D6E0-8F6D-42E3-BE84-BF3987736705}"/>
              </a:ext>
            </a:extLst>
          </p:cNvPr>
          <p:cNvSpPr/>
          <p:nvPr/>
        </p:nvSpPr>
        <p:spPr>
          <a:xfrm>
            <a:off x="2474012" y="4292191"/>
            <a:ext cx="247650" cy="23177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C000"/>
                </a:solidFill>
              </a:rPr>
              <a:t>5</a:t>
            </a:r>
          </a:p>
        </p:txBody>
      </p:sp>
      <p:sp>
        <p:nvSpPr>
          <p:cNvPr id="59" name="Rectangle 58">
            <a:extLst>
              <a:ext uri="{FF2B5EF4-FFF2-40B4-BE49-F238E27FC236}">
                <a16:creationId xmlns:a16="http://schemas.microsoft.com/office/drawing/2014/main" id="{2F4C6CDE-9E5A-42A9-B5C3-471211FA5E9F}"/>
              </a:ext>
            </a:extLst>
          </p:cNvPr>
          <p:cNvSpPr/>
          <p:nvPr/>
        </p:nvSpPr>
        <p:spPr>
          <a:xfrm>
            <a:off x="6207822" y="3837506"/>
            <a:ext cx="2702037" cy="307777"/>
          </a:xfrm>
          <a:prstGeom prst="rect">
            <a:avLst/>
          </a:prstGeom>
        </p:spPr>
        <p:txBody>
          <a:bodyPr wrap="square">
            <a:spAutoFit/>
          </a:bodyPr>
          <a:lstStyle/>
          <a:p>
            <a:r>
              <a:rPr lang="en-US" sz="1400" dirty="0">
                <a:solidFill>
                  <a:srgbClr val="7030A0"/>
                </a:solidFill>
              </a:rPr>
              <a:t>Effective</a:t>
            </a:r>
            <a:r>
              <a:rPr lang="en-US" sz="1400" dirty="0"/>
              <a:t> under various conditions.</a:t>
            </a:r>
          </a:p>
        </p:txBody>
      </p:sp>
      <p:pic>
        <p:nvPicPr>
          <p:cNvPr id="39" name="Picture 38">
            <a:extLst>
              <a:ext uri="{FF2B5EF4-FFF2-40B4-BE49-F238E27FC236}">
                <a16:creationId xmlns:a16="http://schemas.microsoft.com/office/drawing/2014/main" id="{255036A8-644A-461D-8DCE-E78A95303ACB}"/>
              </a:ext>
            </a:extLst>
          </p:cNvPr>
          <p:cNvPicPr>
            <a:picLocks noChangeAspect="1"/>
          </p:cNvPicPr>
          <p:nvPr/>
        </p:nvPicPr>
        <p:blipFill>
          <a:blip r:embed="rId7"/>
          <a:stretch>
            <a:fillRect/>
          </a:stretch>
        </p:blipFill>
        <p:spPr>
          <a:xfrm>
            <a:off x="1962027" y="3863707"/>
            <a:ext cx="108971" cy="222616"/>
          </a:xfrm>
          <a:prstGeom prst="rect">
            <a:avLst/>
          </a:prstGeom>
        </p:spPr>
      </p:pic>
      <p:pic>
        <p:nvPicPr>
          <p:cNvPr id="48" name="Picture 47">
            <a:extLst>
              <a:ext uri="{FF2B5EF4-FFF2-40B4-BE49-F238E27FC236}">
                <a16:creationId xmlns:a16="http://schemas.microsoft.com/office/drawing/2014/main" id="{8FEE8A84-BE82-4C24-A132-1F314A700E49}"/>
              </a:ext>
            </a:extLst>
          </p:cNvPr>
          <p:cNvPicPr>
            <a:picLocks noChangeAspect="1"/>
          </p:cNvPicPr>
          <p:nvPr/>
        </p:nvPicPr>
        <p:blipFill>
          <a:blip r:embed="rId8"/>
          <a:stretch>
            <a:fillRect/>
          </a:stretch>
        </p:blipFill>
        <p:spPr>
          <a:xfrm>
            <a:off x="3544701" y="3867978"/>
            <a:ext cx="320498" cy="214594"/>
          </a:xfrm>
          <a:prstGeom prst="rect">
            <a:avLst/>
          </a:prstGeom>
        </p:spPr>
      </p:pic>
      <p:pic>
        <p:nvPicPr>
          <p:cNvPr id="57" name="Picture 56">
            <a:extLst>
              <a:ext uri="{FF2B5EF4-FFF2-40B4-BE49-F238E27FC236}">
                <a16:creationId xmlns:a16="http://schemas.microsoft.com/office/drawing/2014/main" id="{626BB0AF-83A0-4CFF-8DA1-3F5C8C7B70F3}"/>
              </a:ext>
            </a:extLst>
          </p:cNvPr>
          <p:cNvPicPr>
            <a:picLocks noChangeAspect="1"/>
          </p:cNvPicPr>
          <p:nvPr/>
        </p:nvPicPr>
        <p:blipFill>
          <a:blip r:embed="rId9"/>
          <a:stretch>
            <a:fillRect/>
          </a:stretch>
        </p:blipFill>
        <p:spPr>
          <a:xfrm>
            <a:off x="4782861" y="3878193"/>
            <a:ext cx="280291" cy="204379"/>
          </a:xfrm>
          <a:prstGeom prst="rect">
            <a:avLst/>
          </a:prstGeom>
        </p:spPr>
      </p:pic>
      <p:pic>
        <p:nvPicPr>
          <p:cNvPr id="60" name="Picture 59">
            <a:extLst>
              <a:ext uri="{FF2B5EF4-FFF2-40B4-BE49-F238E27FC236}">
                <a16:creationId xmlns:a16="http://schemas.microsoft.com/office/drawing/2014/main" id="{C52C77D7-DC8F-429A-B17D-A6F4BE00085B}"/>
              </a:ext>
            </a:extLst>
          </p:cNvPr>
          <p:cNvPicPr>
            <a:picLocks noChangeAspect="1"/>
          </p:cNvPicPr>
          <p:nvPr/>
        </p:nvPicPr>
        <p:blipFill>
          <a:blip r:embed="rId10"/>
          <a:stretch>
            <a:fillRect/>
          </a:stretch>
        </p:blipFill>
        <p:spPr>
          <a:xfrm>
            <a:off x="9223233" y="3849896"/>
            <a:ext cx="257131" cy="227462"/>
          </a:xfrm>
          <a:prstGeom prst="rect">
            <a:avLst/>
          </a:prstGeom>
        </p:spPr>
      </p:pic>
      <p:sp>
        <p:nvSpPr>
          <p:cNvPr id="61" name="TextBox 60">
            <a:extLst>
              <a:ext uri="{FF2B5EF4-FFF2-40B4-BE49-F238E27FC236}">
                <a16:creationId xmlns:a16="http://schemas.microsoft.com/office/drawing/2014/main" id="{F02DC943-48C9-412F-8F4A-A6D1030C9819}"/>
              </a:ext>
            </a:extLst>
          </p:cNvPr>
          <p:cNvSpPr txBox="1"/>
          <p:nvPr/>
        </p:nvSpPr>
        <p:spPr>
          <a:xfrm>
            <a:off x="1978309" y="3790000"/>
            <a:ext cx="1423618" cy="369332"/>
          </a:xfrm>
          <a:prstGeom prst="rect">
            <a:avLst/>
          </a:prstGeom>
          <a:noFill/>
        </p:spPr>
        <p:txBody>
          <a:bodyPr wrap="square" rtlCol="0">
            <a:spAutoFit/>
          </a:bodyPr>
          <a:lstStyle/>
          <a:p>
            <a:r>
              <a:rPr lang="en-US" altLang="zh-CN" dirty="0"/>
              <a:t>: Input image</a:t>
            </a:r>
            <a:endParaRPr lang="en-US" dirty="0"/>
          </a:p>
        </p:txBody>
      </p:sp>
      <p:sp>
        <p:nvSpPr>
          <p:cNvPr id="62" name="TextBox 61">
            <a:extLst>
              <a:ext uri="{FF2B5EF4-FFF2-40B4-BE49-F238E27FC236}">
                <a16:creationId xmlns:a16="http://schemas.microsoft.com/office/drawing/2014/main" id="{9950284F-E064-4B60-A4C3-1D05D6DAFB6A}"/>
              </a:ext>
            </a:extLst>
          </p:cNvPr>
          <p:cNvSpPr txBox="1"/>
          <p:nvPr/>
        </p:nvSpPr>
        <p:spPr>
          <a:xfrm>
            <a:off x="3764857" y="3790000"/>
            <a:ext cx="724047" cy="369332"/>
          </a:xfrm>
          <a:prstGeom prst="rect">
            <a:avLst/>
          </a:prstGeom>
          <a:noFill/>
        </p:spPr>
        <p:txBody>
          <a:bodyPr wrap="square" rtlCol="0">
            <a:spAutoFit/>
          </a:bodyPr>
          <a:lstStyle/>
          <a:p>
            <a:r>
              <a:rPr lang="en-US" altLang="zh-CN" dirty="0"/>
              <a:t>: CNN</a:t>
            </a:r>
            <a:endParaRPr lang="en-US" dirty="0"/>
          </a:p>
        </p:txBody>
      </p:sp>
      <p:sp>
        <p:nvSpPr>
          <p:cNvPr id="63" name="TextBox 62">
            <a:extLst>
              <a:ext uri="{FF2B5EF4-FFF2-40B4-BE49-F238E27FC236}">
                <a16:creationId xmlns:a16="http://schemas.microsoft.com/office/drawing/2014/main" id="{855CBEDC-64DF-4BF1-A2E8-4470F5418242}"/>
              </a:ext>
            </a:extLst>
          </p:cNvPr>
          <p:cNvSpPr txBox="1"/>
          <p:nvPr/>
        </p:nvSpPr>
        <p:spPr>
          <a:xfrm>
            <a:off x="4958191" y="3790458"/>
            <a:ext cx="1213867" cy="369332"/>
          </a:xfrm>
          <a:prstGeom prst="rect">
            <a:avLst/>
          </a:prstGeom>
          <a:noFill/>
        </p:spPr>
        <p:txBody>
          <a:bodyPr wrap="square" rtlCol="0">
            <a:spAutoFit/>
          </a:bodyPr>
          <a:lstStyle/>
          <a:p>
            <a:r>
              <a:rPr lang="en-US" altLang="zh-CN" dirty="0"/>
              <a:t>: Heatmap</a:t>
            </a:r>
            <a:endParaRPr lang="en-US" dirty="0"/>
          </a:p>
        </p:txBody>
      </p:sp>
      <p:sp>
        <p:nvSpPr>
          <p:cNvPr id="64" name="TextBox 63">
            <a:extLst>
              <a:ext uri="{FF2B5EF4-FFF2-40B4-BE49-F238E27FC236}">
                <a16:creationId xmlns:a16="http://schemas.microsoft.com/office/drawing/2014/main" id="{09981462-5778-40F6-BB9E-0D0964500F94}"/>
              </a:ext>
            </a:extLst>
          </p:cNvPr>
          <p:cNvSpPr txBox="1"/>
          <p:nvPr/>
        </p:nvSpPr>
        <p:spPr>
          <a:xfrm>
            <a:off x="9381875" y="3784766"/>
            <a:ext cx="789702" cy="369332"/>
          </a:xfrm>
          <a:prstGeom prst="rect">
            <a:avLst/>
          </a:prstGeom>
          <a:noFill/>
        </p:spPr>
        <p:txBody>
          <a:bodyPr wrap="square" rtlCol="0">
            <a:spAutoFit/>
          </a:bodyPr>
          <a:lstStyle/>
          <a:p>
            <a:r>
              <a:rPr lang="en-US" altLang="zh-CN" dirty="0"/>
              <a:t>: Joint</a:t>
            </a:r>
            <a:endParaRPr lang="en-US" dirty="0"/>
          </a:p>
        </p:txBody>
      </p:sp>
    </p:spTree>
    <p:extLst>
      <p:ext uri="{BB962C8B-B14F-4D97-AF65-F5344CB8AC3E}">
        <p14:creationId xmlns:p14="http://schemas.microsoft.com/office/powerpoint/2010/main" val="580936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9">
                                            <p:txEl>
                                              <p:pRg st="0" end="0"/>
                                            </p:txEl>
                                          </p:spTgt>
                                        </p:tgtEl>
                                        <p:attrNameLst>
                                          <p:attrName>style.visibility</p:attrName>
                                        </p:attrNameLst>
                                      </p:cBhvr>
                                      <p:to>
                                        <p:strVal val="visible"/>
                                      </p:to>
                                    </p:set>
                                    <p:animEffect transition="in" filter="fade">
                                      <p:cBhvr>
                                        <p:cTn id="7" dur="500"/>
                                        <p:tgtEl>
                                          <p:spTgt spid="5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9">
                                            <p:txEl>
                                              <p:pRg st="0" end="0"/>
                                            </p:txEl>
                                          </p:spTgt>
                                        </p:tgtEl>
                                        <p:attrNameLst>
                                          <p:attrName>style.visibility</p:attrName>
                                        </p:attrNameLst>
                                      </p:cBhvr>
                                      <p:to>
                                        <p:strVal val="visible"/>
                                      </p:to>
                                    </p:set>
                                    <p:animEffect transition="in" filter="fade">
                                      <p:cBhvr>
                                        <p:cTn id="12" dur="500"/>
                                        <p:tgtEl>
                                          <p:spTgt spid="49">
                                            <p:txEl>
                                              <p:pRg st="0" end="0"/>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0"/>
                                        </p:tgtEl>
                                        <p:attrNameLst>
                                          <p:attrName>style.visibility</p:attrName>
                                        </p:attrNameLst>
                                      </p:cBhvr>
                                      <p:to>
                                        <p:strVal val="visible"/>
                                      </p:to>
                                    </p:set>
                                    <p:animEffect transition="in" filter="fade">
                                      <p:cBhvr>
                                        <p:cTn id="15" dur="500"/>
                                        <p:tgtEl>
                                          <p:spTgt spid="5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1"/>
                                        </p:tgtEl>
                                        <p:attrNameLst>
                                          <p:attrName>style.visibility</p:attrName>
                                        </p:attrNameLst>
                                      </p:cBhvr>
                                      <p:to>
                                        <p:strVal val="visible"/>
                                      </p:to>
                                    </p:set>
                                    <p:animEffect transition="in" filter="fade">
                                      <p:cBhvr>
                                        <p:cTn id="18" dur="500"/>
                                        <p:tgtEl>
                                          <p:spTgt spid="5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49">
                                            <p:txEl>
                                              <p:pRg st="1" end="1"/>
                                            </p:txEl>
                                          </p:spTgt>
                                        </p:tgtEl>
                                        <p:attrNameLst>
                                          <p:attrName>style.visibility</p:attrName>
                                        </p:attrNameLst>
                                      </p:cBhvr>
                                      <p:to>
                                        <p:strVal val="visible"/>
                                      </p:to>
                                    </p:set>
                                    <p:animEffect transition="in" filter="fade">
                                      <p:cBhvr>
                                        <p:cTn id="23" dur="500"/>
                                        <p:tgtEl>
                                          <p:spTgt spid="49">
                                            <p:txEl>
                                              <p:pRg st="1" end="1"/>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52"/>
                                        </p:tgtEl>
                                        <p:attrNameLst>
                                          <p:attrName>style.visibility</p:attrName>
                                        </p:attrNameLst>
                                      </p:cBhvr>
                                      <p:to>
                                        <p:strVal val="visible"/>
                                      </p:to>
                                    </p:set>
                                    <p:animEffect transition="in" filter="fade">
                                      <p:cBhvr>
                                        <p:cTn id="26" dur="500"/>
                                        <p:tgtEl>
                                          <p:spTgt spid="52"/>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49">
                                            <p:txEl>
                                              <p:pRg st="2" end="2"/>
                                            </p:txEl>
                                          </p:spTgt>
                                        </p:tgtEl>
                                        <p:attrNameLst>
                                          <p:attrName>style.visibility</p:attrName>
                                        </p:attrNameLst>
                                      </p:cBhvr>
                                      <p:to>
                                        <p:strVal val="visible"/>
                                      </p:to>
                                    </p:set>
                                    <p:animEffect transition="in" filter="fade">
                                      <p:cBhvr>
                                        <p:cTn id="31" dur="500"/>
                                        <p:tgtEl>
                                          <p:spTgt spid="49">
                                            <p:txEl>
                                              <p:pRg st="2" end="2"/>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54"/>
                                        </p:tgtEl>
                                        <p:attrNameLst>
                                          <p:attrName>style.visibility</p:attrName>
                                        </p:attrNameLst>
                                      </p:cBhvr>
                                      <p:to>
                                        <p:strVal val="visible"/>
                                      </p:to>
                                    </p:set>
                                    <p:animEffect transition="in" filter="fade">
                                      <p:cBhvr>
                                        <p:cTn id="34" dur="500"/>
                                        <p:tgtEl>
                                          <p:spTgt spid="54"/>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55"/>
                                        </p:tgtEl>
                                        <p:attrNameLst>
                                          <p:attrName>style.visibility</p:attrName>
                                        </p:attrNameLst>
                                      </p:cBhvr>
                                      <p:to>
                                        <p:strVal val="visible"/>
                                      </p:to>
                                    </p:set>
                                    <p:animEffect transition="in" filter="fade">
                                      <p:cBhvr>
                                        <p:cTn id="37" dur="500"/>
                                        <p:tgtEl>
                                          <p:spTgt spid="55"/>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49">
                                            <p:txEl>
                                              <p:pRg st="3" end="3"/>
                                            </p:txEl>
                                          </p:spTgt>
                                        </p:tgtEl>
                                        <p:attrNameLst>
                                          <p:attrName>style.visibility</p:attrName>
                                        </p:attrNameLst>
                                      </p:cBhvr>
                                      <p:to>
                                        <p:strVal val="visible"/>
                                      </p:to>
                                    </p:set>
                                    <p:animEffect transition="in" filter="fade">
                                      <p:cBhvr>
                                        <p:cTn id="42" dur="500"/>
                                        <p:tgtEl>
                                          <p:spTgt spid="49">
                                            <p:txEl>
                                              <p:pRg st="3" end="3"/>
                                            </p:txEl>
                                          </p:spTgt>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53"/>
                                        </p:tgtEl>
                                        <p:attrNameLst>
                                          <p:attrName>style.visibility</p:attrName>
                                        </p:attrNameLst>
                                      </p:cBhvr>
                                      <p:to>
                                        <p:strVal val="visible"/>
                                      </p:to>
                                    </p:set>
                                    <p:animEffect transition="in" filter="fade">
                                      <p:cBhvr>
                                        <p:cTn id="45" dur="500"/>
                                        <p:tgtEl>
                                          <p:spTgt spid="53"/>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49">
                                            <p:txEl>
                                              <p:pRg st="4" end="4"/>
                                            </p:txEl>
                                          </p:spTgt>
                                        </p:tgtEl>
                                        <p:attrNameLst>
                                          <p:attrName>style.visibility</p:attrName>
                                        </p:attrNameLst>
                                      </p:cBhvr>
                                      <p:to>
                                        <p:strVal val="visible"/>
                                      </p:to>
                                    </p:set>
                                    <p:animEffect transition="in" filter="fade">
                                      <p:cBhvr>
                                        <p:cTn id="50" dur="500"/>
                                        <p:tgtEl>
                                          <p:spTgt spid="49">
                                            <p:txEl>
                                              <p:pRg st="4" end="4"/>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58"/>
                                        </p:tgtEl>
                                        <p:attrNameLst>
                                          <p:attrName>style.visibility</p:attrName>
                                        </p:attrNameLst>
                                      </p:cBhvr>
                                      <p:to>
                                        <p:strVal val="visible"/>
                                      </p:to>
                                    </p:set>
                                    <p:animEffect transition="in" filter="fade">
                                      <p:cBhvr>
                                        <p:cTn id="53" dur="500"/>
                                        <p:tgtEl>
                                          <p:spTgt spid="58"/>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56"/>
                                        </p:tgtEl>
                                        <p:attrNameLst>
                                          <p:attrName>style.visibility</p:attrName>
                                        </p:attrNameLst>
                                      </p:cBhvr>
                                      <p:to>
                                        <p:strVal val="visible"/>
                                      </p:to>
                                    </p:set>
                                    <p:animEffect transition="in" filter="fade">
                                      <p:cBhvr>
                                        <p:cTn id="56"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1" grpId="0" animBg="1"/>
      <p:bldP spid="52" grpId="0" animBg="1"/>
      <p:bldP spid="53" grpId="0" animBg="1"/>
      <p:bldP spid="54" grpId="0" animBg="1"/>
      <p:bldP spid="55" grpId="0" animBg="1"/>
      <p:bldP spid="56" grpId="0" animBg="1"/>
      <p:bldP spid="58"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85E56C-DAF9-449E-A75C-4C7760459D77}"/>
              </a:ext>
            </a:extLst>
          </p:cNvPr>
          <p:cNvSpPr>
            <a:spLocks noGrp="1"/>
          </p:cNvSpPr>
          <p:nvPr>
            <p:ph type="title"/>
          </p:nvPr>
        </p:nvSpPr>
        <p:spPr/>
        <p:txBody>
          <a:bodyPr/>
          <a:lstStyle/>
          <a:p>
            <a:r>
              <a:rPr lang="en-US" dirty="0"/>
              <a:t>3D Pose Benchmark: Human 3.6M dataset</a:t>
            </a:r>
          </a:p>
        </p:txBody>
      </p:sp>
      <p:sp>
        <p:nvSpPr>
          <p:cNvPr id="3" name="Content Placeholder 2">
            <a:extLst>
              <a:ext uri="{FF2B5EF4-FFF2-40B4-BE49-F238E27FC236}">
                <a16:creationId xmlns:a16="http://schemas.microsoft.com/office/drawing/2014/main" id="{5213BDFE-7495-41C2-A8EB-E21FEEC91119}"/>
              </a:ext>
            </a:extLst>
          </p:cNvPr>
          <p:cNvSpPr>
            <a:spLocks noGrp="1"/>
          </p:cNvSpPr>
          <p:nvPr>
            <p:ph idx="1"/>
          </p:nvPr>
        </p:nvSpPr>
        <p:spPr>
          <a:xfrm>
            <a:off x="838200" y="1825625"/>
            <a:ext cx="4735749" cy="4351338"/>
          </a:xfrm>
        </p:spPr>
        <p:txBody>
          <a:bodyPr>
            <a:normAutofit/>
          </a:bodyPr>
          <a:lstStyle/>
          <a:p>
            <a:r>
              <a:rPr lang="en-US" sz="2400" dirty="0" err="1"/>
              <a:t>Lonescu</a:t>
            </a:r>
            <a:r>
              <a:rPr lang="en-US" sz="2400" dirty="0"/>
              <a:t> et al., Human3.6m: Large scale datasets and predictive methods for 3d human sensing in natural environments, PAMI 2014</a:t>
            </a:r>
          </a:p>
          <a:p>
            <a:endParaRPr lang="en-US" sz="2400" dirty="0"/>
          </a:p>
          <a:p>
            <a:r>
              <a:rPr lang="en-US" sz="2400" dirty="0"/>
              <a:t>Ground truth by motion capture</a:t>
            </a:r>
          </a:p>
          <a:p>
            <a:pPr marL="0" indent="0">
              <a:buNone/>
            </a:pPr>
            <a:endParaRPr lang="en-US" sz="2400" dirty="0"/>
          </a:p>
          <a:p>
            <a:r>
              <a:rPr lang="en-US" sz="2400" dirty="0"/>
              <a:t>7 subjects x 15 actions x 4 cameras</a:t>
            </a:r>
          </a:p>
          <a:p>
            <a:endParaRPr lang="en-US" sz="2400" dirty="0"/>
          </a:p>
          <a:p>
            <a:r>
              <a:rPr lang="en-US" sz="2400" dirty="0"/>
              <a:t>Millions of RGB frames</a:t>
            </a:r>
          </a:p>
        </p:txBody>
      </p:sp>
      <p:pic>
        <p:nvPicPr>
          <p:cNvPr id="4" name="Picture 3">
            <a:extLst>
              <a:ext uri="{FF2B5EF4-FFF2-40B4-BE49-F238E27FC236}">
                <a16:creationId xmlns:a16="http://schemas.microsoft.com/office/drawing/2014/main" id="{4978B4FA-F3CF-4416-A399-AB45C6D7AD1C}"/>
              </a:ext>
            </a:extLst>
          </p:cNvPr>
          <p:cNvPicPr>
            <a:picLocks noChangeAspect="1"/>
          </p:cNvPicPr>
          <p:nvPr/>
        </p:nvPicPr>
        <p:blipFill>
          <a:blip r:embed="rId3"/>
          <a:stretch>
            <a:fillRect/>
          </a:stretch>
        </p:blipFill>
        <p:spPr>
          <a:xfrm>
            <a:off x="5845232" y="1825625"/>
            <a:ext cx="6109737" cy="4867005"/>
          </a:xfrm>
          <a:prstGeom prst="rect">
            <a:avLst/>
          </a:prstGeom>
        </p:spPr>
      </p:pic>
    </p:spTree>
    <p:extLst>
      <p:ext uri="{BB962C8B-B14F-4D97-AF65-F5344CB8AC3E}">
        <p14:creationId xmlns:p14="http://schemas.microsoft.com/office/powerpoint/2010/main" val="14380269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470298-2F7C-4458-9864-95D3EA64EAE7}"/>
              </a:ext>
            </a:extLst>
          </p:cNvPr>
          <p:cNvSpPr>
            <a:spLocks noGrp="1"/>
          </p:cNvSpPr>
          <p:nvPr>
            <p:ph type="title"/>
          </p:nvPr>
        </p:nvSpPr>
        <p:spPr/>
        <p:txBody>
          <a:bodyPr/>
          <a:lstStyle/>
          <a:p>
            <a:r>
              <a:rPr lang="en-US" dirty="0"/>
              <a:t>Ablation Study: Heatmap and Joint Loss</a:t>
            </a:r>
          </a:p>
        </p:txBody>
      </p:sp>
      <p:sp>
        <p:nvSpPr>
          <p:cNvPr id="3" name="Content Placeholder 2">
            <a:extLst>
              <a:ext uri="{FF2B5EF4-FFF2-40B4-BE49-F238E27FC236}">
                <a16:creationId xmlns:a16="http://schemas.microsoft.com/office/drawing/2014/main" id="{765F02D0-DF70-48E7-86E5-B3D15BAA07D4}"/>
              </a:ext>
            </a:extLst>
          </p:cNvPr>
          <p:cNvSpPr>
            <a:spLocks noGrp="1"/>
          </p:cNvSpPr>
          <p:nvPr>
            <p:ph idx="1"/>
          </p:nvPr>
        </p:nvSpPr>
        <p:spPr>
          <a:xfrm>
            <a:off x="838200" y="1825625"/>
            <a:ext cx="10515600" cy="4942728"/>
          </a:xfrm>
        </p:spPr>
        <p:txBody>
          <a:bodyPr/>
          <a:lstStyle/>
          <a:p>
            <a:r>
              <a:rPr lang="en-US" altLang="zh-CN" dirty="0"/>
              <a:t>Network: 50-layer </a:t>
            </a:r>
            <a:r>
              <a:rPr lang="en-US" altLang="zh-CN" dirty="0" err="1"/>
              <a:t>ResNet</a:t>
            </a:r>
            <a:endParaRPr lang="en-US" altLang="zh-CN" dirty="0"/>
          </a:p>
          <a:p>
            <a:r>
              <a:rPr lang="en-US" altLang="zh-CN" dirty="0"/>
              <a:t>Training </a:t>
            </a:r>
            <a:r>
              <a:rPr lang="en-US" dirty="0"/>
              <a:t>Dataset:</a:t>
            </a:r>
          </a:p>
          <a:p>
            <a:pPr lvl="1"/>
            <a:r>
              <a:rPr lang="en-US" dirty="0"/>
              <a:t>3D benchmark: Human3.6M</a:t>
            </a:r>
          </a:p>
          <a:p>
            <a:pPr lvl="1"/>
            <a:r>
              <a:rPr lang="en-US" dirty="0">
                <a:solidFill>
                  <a:srgbClr val="FF0000"/>
                </a:solidFill>
              </a:rPr>
              <a:t>2D benchmark: MPII (for 2D 3D mixed training)</a:t>
            </a:r>
          </a:p>
          <a:p>
            <a:r>
              <a:rPr lang="en-US" dirty="0"/>
              <a:t>Methods:</a:t>
            </a:r>
          </a:p>
          <a:p>
            <a:endParaRPr lang="en-US" dirty="0"/>
          </a:p>
        </p:txBody>
      </p:sp>
      <p:sp>
        <p:nvSpPr>
          <p:cNvPr id="4" name="Rectangle 3">
            <a:extLst>
              <a:ext uri="{FF2B5EF4-FFF2-40B4-BE49-F238E27FC236}">
                <a16:creationId xmlns:a16="http://schemas.microsoft.com/office/drawing/2014/main" id="{92C1253D-E69C-48FC-9644-5AEEF3A87EA9}"/>
              </a:ext>
            </a:extLst>
          </p:cNvPr>
          <p:cNvSpPr/>
          <p:nvPr/>
        </p:nvSpPr>
        <p:spPr>
          <a:xfrm>
            <a:off x="8117541" y="2203995"/>
            <a:ext cx="3110753" cy="923330"/>
          </a:xfrm>
          <a:prstGeom prst="rect">
            <a:avLst/>
          </a:prstGeom>
        </p:spPr>
        <p:txBody>
          <a:bodyPr wrap="square">
            <a:spAutoFit/>
          </a:bodyPr>
          <a:lstStyle/>
          <a:p>
            <a:r>
              <a:rPr lang="en-US" dirty="0"/>
              <a:t>It shares the </a:t>
            </a:r>
            <a:r>
              <a:rPr lang="en-US" dirty="0">
                <a:solidFill>
                  <a:srgbClr val="0070C0"/>
                </a:solidFill>
              </a:rPr>
              <a:t>merits</a:t>
            </a:r>
            <a:r>
              <a:rPr lang="en-US" dirty="0"/>
              <a:t> of both </a:t>
            </a:r>
            <a:r>
              <a:rPr lang="en-US" dirty="0">
                <a:solidFill>
                  <a:srgbClr val="00B050"/>
                </a:solidFill>
              </a:rPr>
              <a:t>heatmap representation</a:t>
            </a:r>
            <a:r>
              <a:rPr lang="en-US" dirty="0"/>
              <a:t> and </a:t>
            </a:r>
            <a:r>
              <a:rPr lang="en-US" dirty="0">
                <a:solidFill>
                  <a:srgbClr val="7030A0"/>
                </a:solidFill>
              </a:rPr>
              <a:t>joint regression </a:t>
            </a:r>
            <a:r>
              <a:rPr lang="en-US" dirty="0"/>
              <a:t>approaches.</a:t>
            </a:r>
          </a:p>
        </p:txBody>
      </p:sp>
      <p:sp>
        <p:nvSpPr>
          <p:cNvPr id="123" name="AutoShape 3">
            <a:extLst>
              <a:ext uri="{FF2B5EF4-FFF2-40B4-BE49-F238E27FC236}">
                <a16:creationId xmlns:a16="http://schemas.microsoft.com/office/drawing/2014/main" id="{FE8F270C-E3CD-4A42-9685-BD1393CC822B}"/>
              </a:ext>
            </a:extLst>
          </p:cNvPr>
          <p:cNvSpPr>
            <a:spLocks noChangeAspect="1" noChangeArrowheads="1" noTextEdit="1"/>
          </p:cNvSpPr>
          <p:nvPr/>
        </p:nvSpPr>
        <p:spPr bwMode="auto">
          <a:xfrm>
            <a:off x="1088932" y="4117975"/>
            <a:ext cx="10139362" cy="274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Rectangle 123">
            <a:extLst>
              <a:ext uri="{FF2B5EF4-FFF2-40B4-BE49-F238E27FC236}">
                <a16:creationId xmlns:a16="http://schemas.microsoft.com/office/drawing/2014/main" id="{F6D169C1-7BBE-4E8F-99A5-9009B38E93C7}"/>
              </a:ext>
            </a:extLst>
          </p:cNvPr>
          <p:cNvSpPr>
            <a:spLocks noChangeArrowheads="1"/>
          </p:cNvSpPr>
          <p:nvPr/>
        </p:nvSpPr>
        <p:spPr bwMode="auto">
          <a:xfrm>
            <a:off x="1098457" y="4127500"/>
            <a:ext cx="1944687" cy="592138"/>
          </a:xfrm>
          <a:prstGeom prst="rect">
            <a:avLst/>
          </a:prstGeom>
          <a:solidFill>
            <a:srgbClr val="4472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Rectangle 124">
            <a:extLst>
              <a:ext uri="{FF2B5EF4-FFF2-40B4-BE49-F238E27FC236}">
                <a16:creationId xmlns:a16="http://schemas.microsoft.com/office/drawing/2014/main" id="{0C00DE93-6CC6-44B3-A6FA-777A0A7CE4AD}"/>
              </a:ext>
            </a:extLst>
          </p:cNvPr>
          <p:cNvSpPr>
            <a:spLocks noChangeArrowheads="1"/>
          </p:cNvSpPr>
          <p:nvPr/>
        </p:nvSpPr>
        <p:spPr bwMode="auto">
          <a:xfrm>
            <a:off x="3043144" y="4127500"/>
            <a:ext cx="977900" cy="592138"/>
          </a:xfrm>
          <a:prstGeom prst="rect">
            <a:avLst/>
          </a:prstGeom>
          <a:solidFill>
            <a:srgbClr val="4472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Rectangle 125">
            <a:extLst>
              <a:ext uri="{FF2B5EF4-FFF2-40B4-BE49-F238E27FC236}">
                <a16:creationId xmlns:a16="http://schemas.microsoft.com/office/drawing/2014/main" id="{4B6A891E-D174-4CDD-B7E7-B90F82FDD659}"/>
              </a:ext>
            </a:extLst>
          </p:cNvPr>
          <p:cNvSpPr>
            <a:spLocks noChangeArrowheads="1"/>
          </p:cNvSpPr>
          <p:nvPr/>
        </p:nvSpPr>
        <p:spPr bwMode="auto">
          <a:xfrm>
            <a:off x="4021044" y="4127500"/>
            <a:ext cx="1519237" cy="592138"/>
          </a:xfrm>
          <a:prstGeom prst="rect">
            <a:avLst/>
          </a:prstGeom>
          <a:solidFill>
            <a:srgbClr val="4472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Rectangle 126">
            <a:extLst>
              <a:ext uri="{FF2B5EF4-FFF2-40B4-BE49-F238E27FC236}">
                <a16:creationId xmlns:a16="http://schemas.microsoft.com/office/drawing/2014/main" id="{433DD76D-AB00-436E-9435-AF823FAB5719}"/>
              </a:ext>
            </a:extLst>
          </p:cNvPr>
          <p:cNvSpPr>
            <a:spLocks noChangeArrowheads="1"/>
          </p:cNvSpPr>
          <p:nvPr/>
        </p:nvSpPr>
        <p:spPr bwMode="auto">
          <a:xfrm>
            <a:off x="5540282" y="4127500"/>
            <a:ext cx="1419225" cy="592138"/>
          </a:xfrm>
          <a:prstGeom prst="rect">
            <a:avLst/>
          </a:prstGeom>
          <a:solidFill>
            <a:srgbClr val="4472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Rectangle 127">
            <a:extLst>
              <a:ext uri="{FF2B5EF4-FFF2-40B4-BE49-F238E27FC236}">
                <a16:creationId xmlns:a16="http://schemas.microsoft.com/office/drawing/2014/main" id="{2540D607-39A2-48CB-9ACD-B99166849CEB}"/>
              </a:ext>
            </a:extLst>
          </p:cNvPr>
          <p:cNvSpPr>
            <a:spLocks noChangeArrowheads="1"/>
          </p:cNvSpPr>
          <p:nvPr/>
        </p:nvSpPr>
        <p:spPr bwMode="auto">
          <a:xfrm>
            <a:off x="6959507" y="4127500"/>
            <a:ext cx="1016000" cy="592138"/>
          </a:xfrm>
          <a:prstGeom prst="rect">
            <a:avLst/>
          </a:prstGeom>
          <a:solidFill>
            <a:srgbClr val="4472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Rectangle 128">
            <a:extLst>
              <a:ext uri="{FF2B5EF4-FFF2-40B4-BE49-F238E27FC236}">
                <a16:creationId xmlns:a16="http://schemas.microsoft.com/office/drawing/2014/main" id="{EB574751-5A64-4215-A7BC-48A72E3CB816}"/>
              </a:ext>
            </a:extLst>
          </p:cNvPr>
          <p:cNvSpPr>
            <a:spLocks noChangeArrowheads="1"/>
          </p:cNvSpPr>
          <p:nvPr/>
        </p:nvSpPr>
        <p:spPr bwMode="auto">
          <a:xfrm>
            <a:off x="7975507" y="4127500"/>
            <a:ext cx="1417637" cy="592138"/>
          </a:xfrm>
          <a:prstGeom prst="rect">
            <a:avLst/>
          </a:prstGeom>
          <a:solidFill>
            <a:srgbClr val="4472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Rectangle 129">
            <a:extLst>
              <a:ext uri="{FF2B5EF4-FFF2-40B4-BE49-F238E27FC236}">
                <a16:creationId xmlns:a16="http://schemas.microsoft.com/office/drawing/2014/main" id="{8C9E202B-020A-48EC-8E52-AD74B09EF951}"/>
              </a:ext>
            </a:extLst>
          </p:cNvPr>
          <p:cNvSpPr>
            <a:spLocks noChangeArrowheads="1"/>
          </p:cNvSpPr>
          <p:nvPr/>
        </p:nvSpPr>
        <p:spPr bwMode="auto">
          <a:xfrm>
            <a:off x="9393144" y="4127500"/>
            <a:ext cx="1806575" cy="592138"/>
          </a:xfrm>
          <a:prstGeom prst="rect">
            <a:avLst/>
          </a:prstGeom>
          <a:solidFill>
            <a:srgbClr val="4472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Rectangle 130">
            <a:extLst>
              <a:ext uri="{FF2B5EF4-FFF2-40B4-BE49-F238E27FC236}">
                <a16:creationId xmlns:a16="http://schemas.microsoft.com/office/drawing/2014/main" id="{0AA534E4-1144-46DB-A7BA-04FCCDB1E5B8}"/>
              </a:ext>
            </a:extLst>
          </p:cNvPr>
          <p:cNvSpPr>
            <a:spLocks noChangeArrowheads="1"/>
          </p:cNvSpPr>
          <p:nvPr/>
        </p:nvSpPr>
        <p:spPr bwMode="auto">
          <a:xfrm>
            <a:off x="1098457" y="4719638"/>
            <a:ext cx="1944687" cy="342900"/>
          </a:xfrm>
          <a:prstGeom prst="rect">
            <a:avLst/>
          </a:prstGeom>
          <a:solidFill>
            <a:srgbClr val="CFD5E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Rectangle 131">
            <a:extLst>
              <a:ext uri="{FF2B5EF4-FFF2-40B4-BE49-F238E27FC236}">
                <a16:creationId xmlns:a16="http://schemas.microsoft.com/office/drawing/2014/main" id="{A835B80D-40DD-49E9-9F03-DA2E2361EE75}"/>
              </a:ext>
            </a:extLst>
          </p:cNvPr>
          <p:cNvSpPr>
            <a:spLocks noChangeArrowheads="1"/>
          </p:cNvSpPr>
          <p:nvPr/>
        </p:nvSpPr>
        <p:spPr bwMode="auto">
          <a:xfrm>
            <a:off x="3043144" y="4719638"/>
            <a:ext cx="977900" cy="342900"/>
          </a:xfrm>
          <a:prstGeom prst="rect">
            <a:avLst/>
          </a:prstGeom>
          <a:solidFill>
            <a:srgbClr val="CFD5E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Rectangle 132">
            <a:extLst>
              <a:ext uri="{FF2B5EF4-FFF2-40B4-BE49-F238E27FC236}">
                <a16:creationId xmlns:a16="http://schemas.microsoft.com/office/drawing/2014/main" id="{963928E7-43E1-4F49-8485-C1D5D5C4E31F}"/>
              </a:ext>
            </a:extLst>
          </p:cNvPr>
          <p:cNvSpPr>
            <a:spLocks noChangeArrowheads="1"/>
          </p:cNvSpPr>
          <p:nvPr/>
        </p:nvSpPr>
        <p:spPr bwMode="auto">
          <a:xfrm>
            <a:off x="4021044" y="4719638"/>
            <a:ext cx="1519237" cy="342900"/>
          </a:xfrm>
          <a:prstGeom prst="rect">
            <a:avLst/>
          </a:prstGeom>
          <a:solidFill>
            <a:srgbClr val="CFD5E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Rectangle 133">
            <a:extLst>
              <a:ext uri="{FF2B5EF4-FFF2-40B4-BE49-F238E27FC236}">
                <a16:creationId xmlns:a16="http://schemas.microsoft.com/office/drawing/2014/main" id="{EFCB2D9D-AF71-41B2-AC95-DA5F0C424178}"/>
              </a:ext>
            </a:extLst>
          </p:cNvPr>
          <p:cNvSpPr>
            <a:spLocks noChangeArrowheads="1"/>
          </p:cNvSpPr>
          <p:nvPr/>
        </p:nvSpPr>
        <p:spPr bwMode="auto">
          <a:xfrm>
            <a:off x="5540282" y="4719638"/>
            <a:ext cx="1419225" cy="342900"/>
          </a:xfrm>
          <a:prstGeom prst="rect">
            <a:avLst/>
          </a:prstGeom>
          <a:solidFill>
            <a:srgbClr val="CFD5E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Rectangle 134">
            <a:extLst>
              <a:ext uri="{FF2B5EF4-FFF2-40B4-BE49-F238E27FC236}">
                <a16:creationId xmlns:a16="http://schemas.microsoft.com/office/drawing/2014/main" id="{80152DAE-8230-4EB4-B227-E8163760BDB6}"/>
              </a:ext>
            </a:extLst>
          </p:cNvPr>
          <p:cNvSpPr>
            <a:spLocks noChangeArrowheads="1"/>
          </p:cNvSpPr>
          <p:nvPr/>
        </p:nvSpPr>
        <p:spPr bwMode="auto">
          <a:xfrm>
            <a:off x="6959507" y="4719638"/>
            <a:ext cx="1016000" cy="342900"/>
          </a:xfrm>
          <a:prstGeom prst="rect">
            <a:avLst/>
          </a:prstGeom>
          <a:solidFill>
            <a:srgbClr val="CFD5E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Rectangle 135">
            <a:extLst>
              <a:ext uri="{FF2B5EF4-FFF2-40B4-BE49-F238E27FC236}">
                <a16:creationId xmlns:a16="http://schemas.microsoft.com/office/drawing/2014/main" id="{C358903D-A7FF-4461-B832-71DCBF77B90D}"/>
              </a:ext>
            </a:extLst>
          </p:cNvPr>
          <p:cNvSpPr>
            <a:spLocks noChangeArrowheads="1"/>
          </p:cNvSpPr>
          <p:nvPr/>
        </p:nvSpPr>
        <p:spPr bwMode="auto">
          <a:xfrm>
            <a:off x="7975507" y="4719638"/>
            <a:ext cx="1417637" cy="342900"/>
          </a:xfrm>
          <a:prstGeom prst="rect">
            <a:avLst/>
          </a:prstGeom>
          <a:solidFill>
            <a:srgbClr val="CFD5E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 name="Rectangle 136">
            <a:extLst>
              <a:ext uri="{FF2B5EF4-FFF2-40B4-BE49-F238E27FC236}">
                <a16:creationId xmlns:a16="http://schemas.microsoft.com/office/drawing/2014/main" id="{FB3AF5C6-FF31-4FEA-ADC2-8DA09FB878D6}"/>
              </a:ext>
            </a:extLst>
          </p:cNvPr>
          <p:cNvSpPr>
            <a:spLocks noChangeArrowheads="1"/>
          </p:cNvSpPr>
          <p:nvPr/>
        </p:nvSpPr>
        <p:spPr bwMode="auto">
          <a:xfrm>
            <a:off x="9393144" y="4719638"/>
            <a:ext cx="1806575" cy="342900"/>
          </a:xfrm>
          <a:prstGeom prst="rect">
            <a:avLst/>
          </a:prstGeom>
          <a:solidFill>
            <a:srgbClr val="CFD5E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 name="Rectangle 137">
            <a:extLst>
              <a:ext uri="{FF2B5EF4-FFF2-40B4-BE49-F238E27FC236}">
                <a16:creationId xmlns:a16="http://schemas.microsoft.com/office/drawing/2014/main" id="{019F5987-8191-40CF-9577-D867080C187E}"/>
              </a:ext>
            </a:extLst>
          </p:cNvPr>
          <p:cNvSpPr>
            <a:spLocks noChangeArrowheads="1"/>
          </p:cNvSpPr>
          <p:nvPr/>
        </p:nvSpPr>
        <p:spPr bwMode="auto">
          <a:xfrm>
            <a:off x="1098457" y="5062538"/>
            <a:ext cx="1944687" cy="687388"/>
          </a:xfrm>
          <a:prstGeom prst="rect">
            <a:avLst/>
          </a:prstGeom>
          <a:solidFill>
            <a:srgbClr val="E9EB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Rectangle 138">
            <a:extLst>
              <a:ext uri="{FF2B5EF4-FFF2-40B4-BE49-F238E27FC236}">
                <a16:creationId xmlns:a16="http://schemas.microsoft.com/office/drawing/2014/main" id="{881740BE-AF88-4E1E-B736-B77CBF317FCF}"/>
              </a:ext>
            </a:extLst>
          </p:cNvPr>
          <p:cNvSpPr>
            <a:spLocks noChangeArrowheads="1"/>
          </p:cNvSpPr>
          <p:nvPr/>
        </p:nvSpPr>
        <p:spPr bwMode="auto">
          <a:xfrm>
            <a:off x="3043144" y="5062538"/>
            <a:ext cx="977900" cy="344488"/>
          </a:xfrm>
          <a:prstGeom prst="rect">
            <a:avLst/>
          </a:prstGeom>
          <a:solidFill>
            <a:srgbClr val="E9EB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 name="Rectangle 139">
            <a:extLst>
              <a:ext uri="{FF2B5EF4-FFF2-40B4-BE49-F238E27FC236}">
                <a16:creationId xmlns:a16="http://schemas.microsoft.com/office/drawing/2014/main" id="{CCACE2E6-F126-4D2E-BC2C-336B7EF403EF}"/>
              </a:ext>
            </a:extLst>
          </p:cNvPr>
          <p:cNvSpPr>
            <a:spLocks noChangeArrowheads="1"/>
          </p:cNvSpPr>
          <p:nvPr/>
        </p:nvSpPr>
        <p:spPr bwMode="auto">
          <a:xfrm>
            <a:off x="4021044" y="5062538"/>
            <a:ext cx="1519237" cy="344488"/>
          </a:xfrm>
          <a:prstGeom prst="rect">
            <a:avLst/>
          </a:prstGeom>
          <a:solidFill>
            <a:srgbClr val="E9EB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 name="Rectangle 140">
            <a:extLst>
              <a:ext uri="{FF2B5EF4-FFF2-40B4-BE49-F238E27FC236}">
                <a16:creationId xmlns:a16="http://schemas.microsoft.com/office/drawing/2014/main" id="{B7290EBD-F106-4D38-AE38-E535EB8C49A9}"/>
              </a:ext>
            </a:extLst>
          </p:cNvPr>
          <p:cNvSpPr>
            <a:spLocks noChangeArrowheads="1"/>
          </p:cNvSpPr>
          <p:nvPr/>
        </p:nvSpPr>
        <p:spPr bwMode="auto">
          <a:xfrm>
            <a:off x="5540282" y="5062538"/>
            <a:ext cx="1419225" cy="344488"/>
          </a:xfrm>
          <a:prstGeom prst="rect">
            <a:avLst/>
          </a:prstGeom>
          <a:solidFill>
            <a:srgbClr val="E9EB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 name="Rectangle 141">
            <a:extLst>
              <a:ext uri="{FF2B5EF4-FFF2-40B4-BE49-F238E27FC236}">
                <a16:creationId xmlns:a16="http://schemas.microsoft.com/office/drawing/2014/main" id="{D7E3652A-61A0-42BE-B66B-4B33A347309D}"/>
              </a:ext>
            </a:extLst>
          </p:cNvPr>
          <p:cNvSpPr>
            <a:spLocks noChangeArrowheads="1"/>
          </p:cNvSpPr>
          <p:nvPr/>
        </p:nvSpPr>
        <p:spPr bwMode="auto">
          <a:xfrm>
            <a:off x="6959507" y="5062538"/>
            <a:ext cx="1016000" cy="344488"/>
          </a:xfrm>
          <a:prstGeom prst="rect">
            <a:avLst/>
          </a:prstGeom>
          <a:solidFill>
            <a:srgbClr val="E9EB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Rectangle 142">
            <a:extLst>
              <a:ext uri="{FF2B5EF4-FFF2-40B4-BE49-F238E27FC236}">
                <a16:creationId xmlns:a16="http://schemas.microsoft.com/office/drawing/2014/main" id="{51972F49-6B4B-49C7-B1F8-5843E1947FA6}"/>
              </a:ext>
            </a:extLst>
          </p:cNvPr>
          <p:cNvSpPr>
            <a:spLocks noChangeArrowheads="1"/>
          </p:cNvSpPr>
          <p:nvPr/>
        </p:nvSpPr>
        <p:spPr bwMode="auto">
          <a:xfrm>
            <a:off x="7975507" y="5062538"/>
            <a:ext cx="1417637" cy="344488"/>
          </a:xfrm>
          <a:prstGeom prst="rect">
            <a:avLst/>
          </a:prstGeom>
          <a:solidFill>
            <a:srgbClr val="E9EB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Rectangle 143">
            <a:extLst>
              <a:ext uri="{FF2B5EF4-FFF2-40B4-BE49-F238E27FC236}">
                <a16:creationId xmlns:a16="http://schemas.microsoft.com/office/drawing/2014/main" id="{0AC79660-FB95-4EFC-915D-7458954441DB}"/>
              </a:ext>
            </a:extLst>
          </p:cNvPr>
          <p:cNvSpPr>
            <a:spLocks noChangeArrowheads="1"/>
          </p:cNvSpPr>
          <p:nvPr/>
        </p:nvSpPr>
        <p:spPr bwMode="auto">
          <a:xfrm>
            <a:off x="9393144" y="5062538"/>
            <a:ext cx="1806575" cy="344488"/>
          </a:xfrm>
          <a:prstGeom prst="rect">
            <a:avLst/>
          </a:prstGeom>
          <a:solidFill>
            <a:srgbClr val="E9EB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Rectangle 144">
            <a:extLst>
              <a:ext uri="{FF2B5EF4-FFF2-40B4-BE49-F238E27FC236}">
                <a16:creationId xmlns:a16="http://schemas.microsoft.com/office/drawing/2014/main" id="{DAFEC898-AAB4-411D-8EE0-66D10F87EED5}"/>
              </a:ext>
            </a:extLst>
          </p:cNvPr>
          <p:cNvSpPr>
            <a:spLocks noChangeArrowheads="1"/>
          </p:cNvSpPr>
          <p:nvPr/>
        </p:nvSpPr>
        <p:spPr bwMode="auto">
          <a:xfrm>
            <a:off x="3043144" y="5407025"/>
            <a:ext cx="977900" cy="342900"/>
          </a:xfrm>
          <a:prstGeom prst="rect">
            <a:avLst/>
          </a:prstGeom>
          <a:solidFill>
            <a:srgbClr val="CFD5E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Rectangle 145">
            <a:extLst>
              <a:ext uri="{FF2B5EF4-FFF2-40B4-BE49-F238E27FC236}">
                <a16:creationId xmlns:a16="http://schemas.microsoft.com/office/drawing/2014/main" id="{D19BE43A-3564-45E7-9449-95CB08F9060F}"/>
              </a:ext>
            </a:extLst>
          </p:cNvPr>
          <p:cNvSpPr>
            <a:spLocks noChangeArrowheads="1"/>
          </p:cNvSpPr>
          <p:nvPr/>
        </p:nvSpPr>
        <p:spPr bwMode="auto">
          <a:xfrm>
            <a:off x="4021044" y="5407025"/>
            <a:ext cx="1519237" cy="342900"/>
          </a:xfrm>
          <a:prstGeom prst="rect">
            <a:avLst/>
          </a:prstGeom>
          <a:solidFill>
            <a:srgbClr val="CFD5E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Rectangle 146">
            <a:extLst>
              <a:ext uri="{FF2B5EF4-FFF2-40B4-BE49-F238E27FC236}">
                <a16:creationId xmlns:a16="http://schemas.microsoft.com/office/drawing/2014/main" id="{4FEDCF79-45AF-491F-97BF-004897195733}"/>
              </a:ext>
            </a:extLst>
          </p:cNvPr>
          <p:cNvSpPr>
            <a:spLocks noChangeArrowheads="1"/>
          </p:cNvSpPr>
          <p:nvPr/>
        </p:nvSpPr>
        <p:spPr bwMode="auto">
          <a:xfrm>
            <a:off x="5540282" y="5407025"/>
            <a:ext cx="1419225" cy="342900"/>
          </a:xfrm>
          <a:prstGeom prst="rect">
            <a:avLst/>
          </a:prstGeom>
          <a:solidFill>
            <a:srgbClr val="CFD5E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Rectangle 147">
            <a:extLst>
              <a:ext uri="{FF2B5EF4-FFF2-40B4-BE49-F238E27FC236}">
                <a16:creationId xmlns:a16="http://schemas.microsoft.com/office/drawing/2014/main" id="{C33B63AF-957B-452A-A05D-DF29184E74F9}"/>
              </a:ext>
            </a:extLst>
          </p:cNvPr>
          <p:cNvSpPr>
            <a:spLocks noChangeArrowheads="1"/>
          </p:cNvSpPr>
          <p:nvPr/>
        </p:nvSpPr>
        <p:spPr bwMode="auto">
          <a:xfrm>
            <a:off x="6959507" y="5407025"/>
            <a:ext cx="1016000" cy="342900"/>
          </a:xfrm>
          <a:prstGeom prst="rect">
            <a:avLst/>
          </a:prstGeom>
          <a:solidFill>
            <a:srgbClr val="CFD5E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Rectangle 148">
            <a:extLst>
              <a:ext uri="{FF2B5EF4-FFF2-40B4-BE49-F238E27FC236}">
                <a16:creationId xmlns:a16="http://schemas.microsoft.com/office/drawing/2014/main" id="{9D900F41-C133-430F-8972-12997BC78482}"/>
              </a:ext>
            </a:extLst>
          </p:cNvPr>
          <p:cNvSpPr>
            <a:spLocks noChangeArrowheads="1"/>
          </p:cNvSpPr>
          <p:nvPr/>
        </p:nvSpPr>
        <p:spPr bwMode="auto">
          <a:xfrm>
            <a:off x="7975507" y="5407025"/>
            <a:ext cx="1417637" cy="342900"/>
          </a:xfrm>
          <a:prstGeom prst="rect">
            <a:avLst/>
          </a:prstGeom>
          <a:solidFill>
            <a:srgbClr val="CFD5E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Rectangle 149">
            <a:extLst>
              <a:ext uri="{FF2B5EF4-FFF2-40B4-BE49-F238E27FC236}">
                <a16:creationId xmlns:a16="http://schemas.microsoft.com/office/drawing/2014/main" id="{69B2E5DC-AE7F-4333-B33E-93C7C4CE85F6}"/>
              </a:ext>
            </a:extLst>
          </p:cNvPr>
          <p:cNvSpPr>
            <a:spLocks noChangeArrowheads="1"/>
          </p:cNvSpPr>
          <p:nvPr/>
        </p:nvSpPr>
        <p:spPr bwMode="auto">
          <a:xfrm>
            <a:off x="9393144" y="5407025"/>
            <a:ext cx="1806575" cy="342900"/>
          </a:xfrm>
          <a:prstGeom prst="rect">
            <a:avLst/>
          </a:prstGeom>
          <a:solidFill>
            <a:srgbClr val="CFD5E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Rectangle 150">
            <a:extLst>
              <a:ext uri="{FF2B5EF4-FFF2-40B4-BE49-F238E27FC236}">
                <a16:creationId xmlns:a16="http://schemas.microsoft.com/office/drawing/2014/main" id="{6024AA9E-F03F-4F30-A90A-36303DD404F5}"/>
              </a:ext>
            </a:extLst>
          </p:cNvPr>
          <p:cNvSpPr>
            <a:spLocks noChangeArrowheads="1"/>
          </p:cNvSpPr>
          <p:nvPr/>
        </p:nvSpPr>
        <p:spPr bwMode="auto">
          <a:xfrm>
            <a:off x="1098457" y="5749925"/>
            <a:ext cx="1944687" cy="1028700"/>
          </a:xfrm>
          <a:prstGeom prst="rect">
            <a:avLst/>
          </a:prstGeom>
          <a:solidFill>
            <a:srgbClr val="E9EB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Rectangle 151">
            <a:extLst>
              <a:ext uri="{FF2B5EF4-FFF2-40B4-BE49-F238E27FC236}">
                <a16:creationId xmlns:a16="http://schemas.microsoft.com/office/drawing/2014/main" id="{AC537F10-9849-4F80-A6C5-142D5A429714}"/>
              </a:ext>
            </a:extLst>
          </p:cNvPr>
          <p:cNvSpPr>
            <a:spLocks noChangeArrowheads="1"/>
          </p:cNvSpPr>
          <p:nvPr/>
        </p:nvSpPr>
        <p:spPr bwMode="auto">
          <a:xfrm>
            <a:off x="3043144" y="5749925"/>
            <a:ext cx="977900" cy="342900"/>
          </a:xfrm>
          <a:prstGeom prst="rect">
            <a:avLst/>
          </a:prstGeom>
          <a:solidFill>
            <a:srgbClr val="E9EB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Rectangle 152">
            <a:extLst>
              <a:ext uri="{FF2B5EF4-FFF2-40B4-BE49-F238E27FC236}">
                <a16:creationId xmlns:a16="http://schemas.microsoft.com/office/drawing/2014/main" id="{41AB079F-8FC0-448D-B747-E65D7C8D0F90}"/>
              </a:ext>
            </a:extLst>
          </p:cNvPr>
          <p:cNvSpPr>
            <a:spLocks noChangeArrowheads="1"/>
          </p:cNvSpPr>
          <p:nvPr/>
        </p:nvSpPr>
        <p:spPr bwMode="auto">
          <a:xfrm>
            <a:off x="4021044" y="5749925"/>
            <a:ext cx="1519237" cy="342900"/>
          </a:xfrm>
          <a:prstGeom prst="rect">
            <a:avLst/>
          </a:prstGeom>
          <a:solidFill>
            <a:srgbClr val="E9EB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Rectangle 153">
            <a:extLst>
              <a:ext uri="{FF2B5EF4-FFF2-40B4-BE49-F238E27FC236}">
                <a16:creationId xmlns:a16="http://schemas.microsoft.com/office/drawing/2014/main" id="{AE41E399-BCBF-4762-B0C1-32EF44271945}"/>
              </a:ext>
            </a:extLst>
          </p:cNvPr>
          <p:cNvSpPr>
            <a:spLocks noChangeArrowheads="1"/>
          </p:cNvSpPr>
          <p:nvPr/>
        </p:nvSpPr>
        <p:spPr bwMode="auto">
          <a:xfrm>
            <a:off x="5540282" y="5749925"/>
            <a:ext cx="1419225" cy="342900"/>
          </a:xfrm>
          <a:prstGeom prst="rect">
            <a:avLst/>
          </a:prstGeom>
          <a:solidFill>
            <a:srgbClr val="E9EB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Rectangle 154">
            <a:extLst>
              <a:ext uri="{FF2B5EF4-FFF2-40B4-BE49-F238E27FC236}">
                <a16:creationId xmlns:a16="http://schemas.microsoft.com/office/drawing/2014/main" id="{12E5B1DD-8A6A-43BA-8566-AF092B969BE2}"/>
              </a:ext>
            </a:extLst>
          </p:cNvPr>
          <p:cNvSpPr>
            <a:spLocks noChangeArrowheads="1"/>
          </p:cNvSpPr>
          <p:nvPr/>
        </p:nvSpPr>
        <p:spPr bwMode="auto">
          <a:xfrm>
            <a:off x="6959507" y="5749925"/>
            <a:ext cx="1016000" cy="342900"/>
          </a:xfrm>
          <a:prstGeom prst="rect">
            <a:avLst/>
          </a:prstGeom>
          <a:solidFill>
            <a:srgbClr val="E9EB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Rectangle 155">
            <a:extLst>
              <a:ext uri="{FF2B5EF4-FFF2-40B4-BE49-F238E27FC236}">
                <a16:creationId xmlns:a16="http://schemas.microsoft.com/office/drawing/2014/main" id="{48D65E29-68FC-4F50-8ED8-FCBA5596B49C}"/>
              </a:ext>
            </a:extLst>
          </p:cNvPr>
          <p:cNvSpPr>
            <a:spLocks noChangeArrowheads="1"/>
          </p:cNvSpPr>
          <p:nvPr/>
        </p:nvSpPr>
        <p:spPr bwMode="auto">
          <a:xfrm>
            <a:off x="7975507" y="5749925"/>
            <a:ext cx="1417637" cy="342900"/>
          </a:xfrm>
          <a:prstGeom prst="rect">
            <a:avLst/>
          </a:prstGeom>
          <a:solidFill>
            <a:srgbClr val="E9EB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Rectangle 156">
            <a:extLst>
              <a:ext uri="{FF2B5EF4-FFF2-40B4-BE49-F238E27FC236}">
                <a16:creationId xmlns:a16="http://schemas.microsoft.com/office/drawing/2014/main" id="{EB27FB83-429A-481D-83D5-4DD4B375892B}"/>
              </a:ext>
            </a:extLst>
          </p:cNvPr>
          <p:cNvSpPr>
            <a:spLocks noChangeArrowheads="1"/>
          </p:cNvSpPr>
          <p:nvPr/>
        </p:nvSpPr>
        <p:spPr bwMode="auto">
          <a:xfrm>
            <a:off x="9393144" y="5749925"/>
            <a:ext cx="1806575" cy="342900"/>
          </a:xfrm>
          <a:prstGeom prst="rect">
            <a:avLst/>
          </a:prstGeom>
          <a:solidFill>
            <a:srgbClr val="E9EB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Rectangle 157">
            <a:extLst>
              <a:ext uri="{FF2B5EF4-FFF2-40B4-BE49-F238E27FC236}">
                <a16:creationId xmlns:a16="http://schemas.microsoft.com/office/drawing/2014/main" id="{BFD30FFF-68BA-4F94-8E1E-C814A73A41F1}"/>
              </a:ext>
            </a:extLst>
          </p:cNvPr>
          <p:cNvSpPr>
            <a:spLocks noChangeArrowheads="1"/>
          </p:cNvSpPr>
          <p:nvPr/>
        </p:nvSpPr>
        <p:spPr bwMode="auto">
          <a:xfrm>
            <a:off x="3043144" y="6092825"/>
            <a:ext cx="977900" cy="342900"/>
          </a:xfrm>
          <a:prstGeom prst="rect">
            <a:avLst/>
          </a:prstGeom>
          <a:solidFill>
            <a:srgbClr val="CFD5E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Rectangle 158">
            <a:extLst>
              <a:ext uri="{FF2B5EF4-FFF2-40B4-BE49-F238E27FC236}">
                <a16:creationId xmlns:a16="http://schemas.microsoft.com/office/drawing/2014/main" id="{86EC4305-270F-42A1-88BD-9B488ED8D792}"/>
              </a:ext>
            </a:extLst>
          </p:cNvPr>
          <p:cNvSpPr>
            <a:spLocks noChangeArrowheads="1"/>
          </p:cNvSpPr>
          <p:nvPr/>
        </p:nvSpPr>
        <p:spPr bwMode="auto">
          <a:xfrm>
            <a:off x="4021044" y="6092825"/>
            <a:ext cx="1519237" cy="342900"/>
          </a:xfrm>
          <a:prstGeom prst="rect">
            <a:avLst/>
          </a:prstGeom>
          <a:solidFill>
            <a:srgbClr val="CFD5E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Rectangle 159">
            <a:extLst>
              <a:ext uri="{FF2B5EF4-FFF2-40B4-BE49-F238E27FC236}">
                <a16:creationId xmlns:a16="http://schemas.microsoft.com/office/drawing/2014/main" id="{E0F087A1-AA4F-4968-9DB7-F8E01FB13741}"/>
              </a:ext>
            </a:extLst>
          </p:cNvPr>
          <p:cNvSpPr>
            <a:spLocks noChangeArrowheads="1"/>
          </p:cNvSpPr>
          <p:nvPr/>
        </p:nvSpPr>
        <p:spPr bwMode="auto">
          <a:xfrm>
            <a:off x="5540282" y="6092825"/>
            <a:ext cx="1419225" cy="342900"/>
          </a:xfrm>
          <a:prstGeom prst="rect">
            <a:avLst/>
          </a:prstGeom>
          <a:solidFill>
            <a:srgbClr val="CFD5E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Rectangle 160">
            <a:extLst>
              <a:ext uri="{FF2B5EF4-FFF2-40B4-BE49-F238E27FC236}">
                <a16:creationId xmlns:a16="http://schemas.microsoft.com/office/drawing/2014/main" id="{72029BFF-9333-4CAB-B977-F74E2252D194}"/>
              </a:ext>
            </a:extLst>
          </p:cNvPr>
          <p:cNvSpPr>
            <a:spLocks noChangeArrowheads="1"/>
          </p:cNvSpPr>
          <p:nvPr/>
        </p:nvSpPr>
        <p:spPr bwMode="auto">
          <a:xfrm>
            <a:off x="6959507" y="6092825"/>
            <a:ext cx="1016000" cy="342900"/>
          </a:xfrm>
          <a:prstGeom prst="rect">
            <a:avLst/>
          </a:prstGeom>
          <a:solidFill>
            <a:srgbClr val="CFD5E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Rectangle 161">
            <a:extLst>
              <a:ext uri="{FF2B5EF4-FFF2-40B4-BE49-F238E27FC236}">
                <a16:creationId xmlns:a16="http://schemas.microsoft.com/office/drawing/2014/main" id="{2CEE5785-8C87-4E52-9776-EE9D4CD92400}"/>
              </a:ext>
            </a:extLst>
          </p:cNvPr>
          <p:cNvSpPr>
            <a:spLocks noChangeArrowheads="1"/>
          </p:cNvSpPr>
          <p:nvPr/>
        </p:nvSpPr>
        <p:spPr bwMode="auto">
          <a:xfrm>
            <a:off x="7975507" y="6092825"/>
            <a:ext cx="1417637" cy="342900"/>
          </a:xfrm>
          <a:prstGeom prst="rect">
            <a:avLst/>
          </a:prstGeom>
          <a:solidFill>
            <a:srgbClr val="CFD5E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Rectangle 162">
            <a:extLst>
              <a:ext uri="{FF2B5EF4-FFF2-40B4-BE49-F238E27FC236}">
                <a16:creationId xmlns:a16="http://schemas.microsoft.com/office/drawing/2014/main" id="{B2D2D005-A151-4F17-A751-9F4CBA0E3B30}"/>
              </a:ext>
            </a:extLst>
          </p:cNvPr>
          <p:cNvSpPr>
            <a:spLocks noChangeArrowheads="1"/>
          </p:cNvSpPr>
          <p:nvPr/>
        </p:nvSpPr>
        <p:spPr bwMode="auto">
          <a:xfrm>
            <a:off x="9393144" y="6092825"/>
            <a:ext cx="1806575" cy="342900"/>
          </a:xfrm>
          <a:prstGeom prst="rect">
            <a:avLst/>
          </a:prstGeom>
          <a:solidFill>
            <a:srgbClr val="CFD5E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Rectangle 163">
            <a:extLst>
              <a:ext uri="{FF2B5EF4-FFF2-40B4-BE49-F238E27FC236}">
                <a16:creationId xmlns:a16="http://schemas.microsoft.com/office/drawing/2014/main" id="{9120AC31-DDA6-453F-89B6-13BF55CE6EC2}"/>
              </a:ext>
            </a:extLst>
          </p:cNvPr>
          <p:cNvSpPr>
            <a:spLocks noChangeArrowheads="1"/>
          </p:cNvSpPr>
          <p:nvPr/>
        </p:nvSpPr>
        <p:spPr bwMode="auto">
          <a:xfrm>
            <a:off x="3043144" y="6435725"/>
            <a:ext cx="977900" cy="342900"/>
          </a:xfrm>
          <a:prstGeom prst="rect">
            <a:avLst/>
          </a:prstGeom>
          <a:solidFill>
            <a:srgbClr val="E9EB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Rectangle 164">
            <a:extLst>
              <a:ext uri="{FF2B5EF4-FFF2-40B4-BE49-F238E27FC236}">
                <a16:creationId xmlns:a16="http://schemas.microsoft.com/office/drawing/2014/main" id="{93DE0688-D49E-4C3D-BA9E-8177A0D7A70A}"/>
              </a:ext>
            </a:extLst>
          </p:cNvPr>
          <p:cNvSpPr>
            <a:spLocks noChangeArrowheads="1"/>
          </p:cNvSpPr>
          <p:nvPr/>
        </p:nvSpPr>
        <p:spPr bwMode="auto">
          <a:xfrm>
            <a:off x="4021044" y="6435725"/>
            <a:ext cx="1519237" cy="342900"/>
          </a:xfrm>
          <a:prstGeom prst="rect">
            <a:avLst/>
          </a:prstGeom>
          <a:solidFill>
            <a:srgbClr val="E9EB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Rectangle 165">
            <a:extLst>
              <a:ext uri="{FF2B5EF4-FFF2-40B4-BE49-F238E27FC236}">
                <a16:creationId xmlns:a16="http://schemas.microsoft.com/office/drawing/2014/main" id="{73F97EF4-BE30-4503-84B5-C8D0E22A6F85}"/>
              </a:ext>
            </a:extLst>
          </p:cNvPr>
          <p:cNvSpPr>
            <a:spLocks noChangeArrowheads="1"/>
          </p:cNvSpPr>
          <p:nvPr/>
        </p:nvSpPr>
        <p:spPr bwMode="auto">
          <a:xfrm>
            <a:off x="5540282" y="6435725"/>
            <a:ext cx="1419225" cy="342900"/>
          </a:xfrm>
          <a:prstGeom prst="rect">
            <a:avLst/>
          </a:prstGeom>
          <a:solidFill>
            <a:srgbClr val="E9EB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Rectangle 166">
            <a:extLst>
              <a:ext uri="{FF2B5EF4-FFF2-40B4-BE49-F238E27FC236}">
                <a16:creationId xmlns:a16="http://schemas.microsoft.com/office/drawing/2014/main" id="{5429F257-56CC-41DF-9F1B-D7811CA9DD4F}"/>
              </a:ext>
            </a:extLst>
          </p:cNvPr>
          <p:cNvSpPr>
            <a:spLocks noChangeArrowheads="1"/>
          </p:cNvSpPr>
          <p:nvPr/>
        </p:nvSpPr>
        <p:spPr bwMode="auto">
          <a:xfrm>
            <a:off x="6959507" y="6435725"/>
            <a:ext cx="1016000" cy="342900"/>
          </a:xfrm>
          <a:prstGeom prst="rect">
            <a:avLst/>
          </a:prstGeom>
          <a:solidFill>
            <a:srgbClr val="E9EB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Rectangle 167">
            <a:extLst>
              <a:ext uri="{FF2B5EF4-FFF2-40B4-BE49-F238E27FC236}">
                <a16:creationId xmlns:a16="http://schemas.microsoft.com/office/drawing/2014/main" id="{B831A2AE-CD87-4755-964F-0142581FF222}"/>
              </a:ext>
            </a:extLst>
          </p:cNvPr>
          <p:cNvSpPr>
            <a:spLocks noChangeArrowheads="1"/>
          </p:cNvSpPr>
          <p:nvPr/>
        </p:nvSpPr>
        <p:spPr bwMode="auto">
          <a:xfrm>
            <a:off x="7975507" y="6435725"/>
            <a:ext cx="1417637" cy="342900"/>
          </a:xfrm>
          <a:prstGeom prst="rect">
            <a:avLst/>
          </a:prstGeom>
          <a:solidFill>
            <a:srgbClr val="E9EB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Rectangle 168">
            <a:extLst>
              <a:ext uri="{FF2B5EF4-FFF2-40B4-BE49-F238E27FC236}">
                <a16:creationId xmlns:a16="http://schemas.microsoft.com/office/drawing/2014/main" id="{C5904A6F-50DE-4974-9EF1-4C85FAE7FFD9}"/>
              </a:ext>
            </a:extLst>
          </p:cNvPr>
          <p:cNvSpPr>
            <a:spLocks noChangeArrowheads="1"/>
          </p:cNvSpPr>
          <p:nvPr/>
        </p:nvSpPr>
        <p:spPr bwMode="auto">
          <a:xfrm>
            <a:off x="9393144" y="6435725"/>
            <a:ext cx="1806575" cy="342900"/>
          </a:xfrm>
          <a:prstGeom prst="rect">
            <a:avLst/>
          </a:prstGeom>
          <a:solidFill>
            <a:srgbClr val="E9EB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Line 51">
            <a:extLst>
              <a:ext uri="{FF2B5EF4-FFF2-40B4-BE49-F238E27FC236}">
                <a16:creationId xmlns:a16="http://schemas.microsoft.com/office/drawing/2014/main" id="{E545F2F6-80C0-4163-81ED-954F1132233D}"/>
              </a:ext>
            </a:extLst>
          </p:cNvPr>
          <p:cNvSpPr>
            <a:spLocks noChangeShapeType="1"/>
          </p:cNvSpPr>
          <p:nvPr/>
        </p:nvSpPr>
        <p:spPr bwMode="auto">
          <a:xfrm>
            <a:off x="3043144" y="4121150"/>
            <a:ext cx="0" cy="2663825"/>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1" name="Line 52">
            <a:extLst>
              <a:ext uri="{FF2B5EF4-FFF2-40B4-BE49-F238E27FC236}">
                <a16:creationId xmlns:a16="http://schemas.microsoft.com/office/drawing/2014/main" id="{DECF9047-F097-4810-B325-531A714845D8}"/>
              </a:ext>
            </a:extLst>
          </p:cNvPr>
          <p:cNvSpPr>
            <a:spLocks noChangeShapeType="1"/>
          </p:cNvSpPr>
          <p:nvPr/>
        </p:nvSpPr>
        <p:spPr bwMode="auto">
          <a:xfrm>
            <a:off x="4021044" y="4121150"/>
            <a:ext cx="0" cy="2663825"/>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2" name="Line 53">
            <a:extLst>
              <a:ext uri="{FF2B5EF4-FFF2-40B4-BE49-F238E27FC236}">
                <a16:creationId xmlns:a16="http://schemas.microsoft.com/office/drawing/2014/main" id="{16EA512D-A6BE-40F9-84AA-BCE3C9C71D5E}"/>
              </a:ext>
            </a:extLst>
          </p:cNvPr>
          <p:cNvSpPr>
            <a:spLocks noChangeShapeType="1"/>
          </p:cNvSpPr>
          <p:nvPr/>
        </p:nvSpPr>
        <p:spPr bwMode="auto">
          <a:xfrm>
            <a:off x="5540282" y="4121150"/>
            <a:ext cx="0" cy="2663825"/>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3" name="Line 54">
            <a:extLst>
              <a:ext uri="{FF2B5EF4-FFF2-40B4-BE49-F238E27FC236}">
                <a16:creationId xmlns:a16="http://schemas.microsoft.com/office/drawing/2014/main" id="{8262FF9B-7467-4D8C-90DF-DE8B4213A2A1}"/>
              </a:ext>
            </a:extLst>
          </p:cNvPr>
          <p:cNvSpPr>
            <a:spLocks noChangeShapeType="1"/>
          </p:cNvSpPr>
          <p:nvPr/>
        </p:nvSpPr>
        <p:spPr bwMode="auto">
          <a:xfrm>
            <a:off x="6959507" y="4121150"/>
            <a:ext cx="0" cy="2663825"/>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4" name="Line 55">
            <a:extLst>
              <a:ext uri="{FF2B5EF4-FFF2-40B4-BE49-F238E27FC236}">
                <a16:creationId xmlns:a16="http://schemas.microsoft.com/office/drawing/2014/main" id="{1CA946F1-6E74-4CE7-BA8B-6AC07DA196E3}"/>
              </a:ext>
            </a:extLst>
          </p:cNvPr>
          <p:cNvSpPr>
            <a:spLocks noChangeShapeType="1"/>
          </p:cNvSpPr>
          <p:nvPr/>
        </p:nvSpPr>
        <p:spPr bwMode="auto">
          <a:xfrm>
            <a:off x="7975507" y="4121150"/>
            <a:ext cx="0" cy="2663825"/>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5" name="Line 56">
            <a:extLst>
              <a:ext uri="{FF2B5EF4-FFF2-40B4-BE49-F238E27FC236}">
                <a16:creationId xmlns:a16="http://schemas.microsoft.com/office/drawing/2014/main" id="{9FE9A063-5404-4CE6-9841-D8AB4CAB064E}"/>
              </a:ext>
            </a:extLst>
          </p:cNvPr>
          <p:cNvSpPr>
            <a:spLocks noChangeShapeType="1"/>
          </p:cNvSpPr>
          <p:nvPr/>
        </p:nvSpPr>
        <p:spPr bwMode="auto">
          <a:xfrm>
            <a:off x="9393144" y="4121150"/>
            <a:ext cx="0" cy="2663825"/>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6" name="Line 57">
            <a:extLst>
              <a:ext uri="{FF2B5EF4-FFF2-40B4-BE49-F238E27FC236}">
                <a16:creationId xmlns:a16="http://schemas.microsoft.com/office/drawing/2014/main" id="{F2B88BF9-B614-420E-8887-D603EA9B9F59}"/>
              </a:ext>
            </a:extLst>
          </p:cNvPr>
          <p:cNvSpPr>
            <a:spLocks noChangeShapeType="1"/>
          </p:cNvSpPr>
          <p:nvPr/>
        </p:nvSpPr>
        <p:spPr bwMode="auto">
          <a:xfrm>
            <a:off x="1092107" y="4719638"/>
            <a:ext cx="10113962" cy="0"/>
          </a:xfrm>
          <a:prstGeom prst="line">
            <a:avLst/>
          </a:prstGeom>
          <a:noFill/>
          <a:ln w="381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7" name="Line 58">
            <a:extLst>
              <a:ext uri="{FF2B5EF4-FFF2-40B4-BE49-F238E27FC236}">
                <a16:creationId xmlns:a16="http://schemas.microsoft.com/office/drawing/2014/main" id="{EFAA6EB9-BD7B-4A0E-A514-9D7B59F4644E}"/>
              </a:ext>
            </a:extLst>
          </p:cNvPr>
          <p:cNvSpPr>
            <a:spLocks noChangeShapeType="1"/>
          </p:cNvSpPr>
          <p:nvPr/>
        </p:nvSpPr>
        <p:spPr bwMode="auto">
          <a:xfrm>
            <a:off x="1092107" y="5062538"/>
            <a:ext cx="10113962" cy="0"/>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 name="Line 59">
            <a:extLst>
              <a:ext uri="{FF2B5EF4-FFF2-40B4-BE49-F238E27FC236}">
                <a16:creationId xmlns:a16="http://schemas.microsoft.com/office/drawing/2014/main" id="{5BCA59B5-92C6-40D6-8E3A-0E7A6ADC9894}"/>
              </a:ext>
            </a:extLst>
          </p:cNvPr>
          <p:cNvSpPr>
            <a:spLocks noChangeShapeType="1"/>
          </p:cNvSpPr>
          <p:nvPr/>
        </p:nvSpPr>
        <p:spPr bwMode="auto">
          <a:xfrm>
            <a:off x="3036794" y="5407025"/>
            <a:ext cx="8169275" cy="0"/>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 name="Line 60">
            <a:extLst>
              <a:ext uri="{FF2B5EF4-FFF2-40B4-BE49-F238E27FC236}">
                <a16:creationId xmlns:a16="http://schemas.microsoft.com/office/drawing/2014/main" id="{988F6247-C4AD-4A8D-8D27-0A1C5A596134}"/>
              </a:ext>
            </a:extLst>
          </p:cNvPr>
          <p:cNvSpPr>
            <a:spLocks noChangeShapeType="1"/>
          </p:cNvSpPr>
          <p:nvPr/>
        </p:nvSpPr>
        <p:spPr bwMode="auto">
          <a:xfrm>
            <a:off x="1092107" y="5749925"/>
            <a:ext cx="10113962" cy="0"/>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 name="Line 61">
            <a:extLst>
              <a:ext uri="{FF2B5EF4-FFF2-40B4-BE49-F238E27FC236}">
                <a16:creationId xmlns:a16="http://schemas.microsoft.com/office/drawing/2014/main" id="{38E7C6B8-3DF7-4E78-8471-948514623FA1}"/>
              </a:ext>
            </a:extLst>
          </p:cNvPr>
          <p:cNvSpPr>
            <a:spLocks noChangeShapeType="1"/>
          </p:cNvSpPr>
          <p:nvPr/>
        </p:nvSpPr>
        <p:spPr bwMode="auto">
          <a:xfrm>
            <a:off x="3036794" y="6092825"/>
            <a:ext cx="8169275" cy="0"/>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 name="Line 62">
            <a:extLst>
              <a:ext uri="{FF2B5EF4-FFF2-40B4-BE49-F238E27FC236}">
                <a16:creationId xmlns:a16="http://schemas.microsoft.com/office/drawing/2014/main" id="{6744268E-2B52-44F8-AD13-6CFD3823C04C}"/>
              </a:ext>
            </a:extLst>
          </p:cNvPr>
          <p:cNvSpPr>
            <a:spLocks noChangeShapeType="1"/>
          </p:cNvSpPr>
          <p:nvPr/>
        </p:nvSpPr>
        <p:spPr bwMode="auto">
          <a:xfrm>
            <a:off x="3036794" y="6435725"/>
            <a:ext cx="8169275" cy="0"/>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 name="Line 63">
            <a:extLst>
              <a:ext uri="{FF2B5EF4-FFF2-40B4-BE49-F238E27FC236}">
                <a16:creationId xmlns:a16="http://schemas.microsoft.com/office/drawing/2014/main" id="{75639965-F20B-4465-B901-4FA583A0CEB8}"/>
              </a:ext>
            </a:extLst>
          </p:cNvPr>
          <p:cNvSpPr>
            <a:spLocks noChangeShapeType="1"/>
          </p:cNvSpPr>
          <p:nvPr/>
        </p:nvSpPr>
        <p:spPr bwMode="auto">
          <a:xfrm>
            <a:off x="1098457" y="4121150"/>
            <a:ext cx="0" cy="2663825"/>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 name="Line 64">
            <a:extLst>
              <a:ext uri="{FF2B5EF4-FFF2-40B4-BE49-F238E27FC236}">
                <a16:creationId xmlns:a16="http://schemas.microsoft.com/office/drawing/2014/main" id="{272058E7-BD48-4F77-932D-64A58E336615}"/>
              </a:ext>
            </a:extLst>
          </p:cNvPr>
          <p:cNvSpPr>
            <a:spLocks noChangeShapeType="1"/>
          </p:cNvSpPr>
          <p:nvPr/>
        </p:nvSpPr>
        <p:spPr bwMode="auto">
          <a:xfrm>
            <a:off x="11199719" y="4121150"/>
            <a:ext cx="0" cy="2663825"/>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4" name="Line 65">
            <a:extLst>
              <a:ext uri="{FF2B5EF4-FFF2-40B4-BE49-F238E27FC236}">
                <a16:creationId xmlns:a16="http://schemas.microsoft.com/office/drawing/2014/main" id="{2EAF340B-B2B5-4D32-A77E-C8C08695DB4F}"/>
              </a:ext>
            </a:extLst>
          </p:cNvPr>
          <p:cNvSpPr>
            <a:spLocks noChangeShapeType="1"/>
          </p:cNvSpPr>
          <p:nvPr/>
        </p:nvSpPr>
        <p:spPr bwMode="auto">
          <a:xfrm>
            <a:off x="1092107" y="4127500"/>
            <a:ext cx="10113962" cy="0"/>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5" name="Line 66">
            <a:extLst>
              <a:ext uri="{FF2B5EF4-FFF2-40B4-BE49-F238E27FC236}">
                <a16:creationId xmlns:a16="http://schemas.microsoft.com/office/drawing/2014/main" id="{9E0D36D8-0DC9-4F87-A418-54640285E439}"/>
              </a:ext>
            </a:extLst>
          </p:cNvPr>
          <p:cNvSpPr>
            <a:spLocks noChangeShapeType="1"/>
          </p:cNvSpPr>
          <p:nvPr/>
        </p:nvSpPr>
        <p:spPr bwMode="auto">
          <a:xfrm>
            <a:off x="1092107" y="6778625"/>
            <a:ext cx="10113962" cy="0"/>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6" name="Rectangle 185">
            <a:extLst>
              <a:ext uri="{FF2B5EF4-FFF2-40B4-BE49-F238E27FC236}">
                <a16:creationId xmlns:a16="http://schemas.microsoft.com/office/drawing/2014/main" id="{BD21C2AE-7CC8-4479-9F71-1F5B69224B2C}"/>
              </a:ext>
            </a:extLst>
          </p:cNvPr>
          <p:cNvSpPr>
            <a:spLocks noChangeArrowheads="1"/>
          </p:cNvSpPr>
          <p:nvPr/>
        </p:nvSpPr>
        <p:spPr bwMode="auto">
          <a:xfrm>
            <a:off x="1196882" y="4178300"/>
            <a:ext cx="912812"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rgbClr val="FFFFFF"/>
                </a:solidFill>
                <a:effectLst/>
                <a:latin typeface="Calibri" panose="020F0502020204030204" pitchFamily="34" charset="0"/>
              </a:rPr>
              <a:t>Methods</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87" name="Rectangle 186">
            <a:extLst>
              <a:ext uri="{FF2B5EF4-FFF2-40B4-BE49-F238E27FC236}">
                <a16:creationId xmlns:a16="http://schemas.microsoft.com/office/drawing/2014/main" id="{9DDFD1BA-816D-4E82-B9DC-CAE6B1D759B1}"/>
              </a:ext>
            </a:extLst>
          </p:cNvPr>
          <p:cNvSpPr>
            <a:spLocks noChangeArrowheads="1"/>
          </p:cNvSpPr>
          <p:nvPr/>
        </p:nvSpPr>
        <p:spPr bwMode="auto">
          <a:xfrm>
            <a:off x="3141569" y="4178300"/>
            <a:ext cx="903287"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a:ln>
                  <a:noFill/>
                </a:ln>
                <a:solidFill>
                  <a:srgbClr val="FFFFFF"/>
                </a:solidFill>
                <a:effectLst/>
                <a:latin typeface="Calibri" panose="020F0502020204030204" pitchFamily="34" charset="0"/>
              </a:rPr>
              <a:t>Notation</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88" name="Rectangle 187">
            <a:extLst>
              <a:ext uri="{FF2B5EF4-FFF2-40B4-BE49-F238E27FC236}">
                <a16:creationId xmlns:a16="http://schemas.microsoft.com/office/drawing/2014/main" id="{46DF8065-30BA-400B-B64E-219FF46B3FEE}"/>
              </a:ext>
            </a:extLst>
          </p:cNvPr>
          <p:cNvSpPr>
            <a:spLocks noChangeArrowheads="1"/>
          </p:cNvSpPr>
          <p:nvPr/>
        </p:nvSpPr>
        <p:spPr bwMode="auto">
          <a:xfrm>
            <a:off x="4119469" y="4178300"/>
            <a:ext cx="982662"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rgbClr val="FFFFFF"/>
                </a:solidFill>
                <a:effectLst/>
                <a:latin typeface="Calibri" panose="020F0502020204030204" pitchFamily="34" charset="0"/>
              </a:rPr>
              <a:t>Heatmap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89" name="Rectangle 188">
            <a:extLst>
              <a:ext uri="{FF2B5EF4-FFF2-40B4-BE49-F238E27FC236}">
                <a16:creationId xmlns:a16="http://schemas.microsoft.com/office/drawing/2014/main" id="{DFE358ED-2F21-46B2-8CB7-AE9EB20F3668}"/>
              </a:ext>
            </a:extLst>
          </p:cNvPr>
          <p:cNvSpPr>
            <a:spLocks noChangeArrowheads="1"/>
          </p:cNvSpPr>
          <p:nvPr/>
        </p:nvSpPr>
        <p:spPr bwMode="auto">
          <a:xfrm>
            <a:off x="4119469" y="4433888"/>
            <a:ext cx="1487487"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a:ln>
                  <a:noFill/>
                </a:ln>
                <a:solidFill>
                  <a:srgbClr val="FFFFFF"/>
                </a:solidFill>
                <a:effectLst/>
                <a:latin typeface="Calibri" panose="020F0502020204030204" pitchFamily="34" charset="0"/>
              </a:rPr>
              <a:t>Representation</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90" name="Rectangle 189">
            <a:extLst>
              <a:ext uri="{FF2B5EF4-FFF2-40B4-BE49-F238E27FC236}">
                <a16:creationId xmlns:a16="http://schemas.microsoft.com/office/drawing/2014/main" id="{2D1592AC-860C-4888-81B2-8FEA2DEA22A6}"/>
              </a:ext>
            </a:extLst>
          </p:cNvPr>
          <p:cNvSpPr>
            <a:spLocks noChangeArrowheads="1"/>
          </p:cNvSpPr>
          <p:nvPr/>
        </p:nvSpPr>
        <p:spPr bwMode="auto">
          <a:xfrm>
            <a:off x="5638707" y="4178300"/>
            <a:ext cx="1360487"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rgbClr val="FFFFFF"/>
                </a:solidFill>
                <a:effectLst/>
                <a:latin typeface="Calibri" panose="020F0502020204030204" pitchFamily="34" charset="0"/>
              </a:rPr>
              <a:t>Heatmap Loss</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91" name="Rectangle 190">
            <a:extLst>
              <a:ext uri="{FF2B5EF4-FFF2-40B4-BE49-F238E27FC236}">
                <a16:creationId xmlns:a16="http://schemas.microsoft.com/office/drawing/2014/main" id="{BC20FB09-BDE4-4508-897F-124736852842}"/>
              </a:ext>
            </a:extLst>
          </p:cNvPr>
          <p:cNvSpPr>
            <a:spLocks noChangeArrowheads="1"/>
          </p:cNvSpPr>
          <p:nvPr/>
        </p:nvSpPr>
        <p:spPr bwMode="auto">
          <a:xfrm>
            <a:off x="7056344" y="4178300"/>
            <a:ext cx="973137"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a:ln>
                  <a:noFill/>
                </a:ln>
                <a:solidFill>
                  <a:srgbClr val="FFFFFF"/>
                </a:solidFill>
                <a:effectLst/>
                <a:latin typeface="Calibri" panose="020F0502020204030204" pitchFamily="34" charset="0"/>
              </a:rPr>
              <a:t>Joint Loss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92" name="Rectangle 191">
            <a:extLst>
              <a:ext uri="{FF2B5EF4-FFF2-40B4-BE49-F238E27FC236}">
                <a16:creationId xmlns:a16="http://schemas.microsoft.com/office/drawing/2014/main" id="{4E4D2AC1-AAFC-4D86-BE44-DF4879E939E1}"/>
              </a:ext>
            </a:extLst>
          </p:cNvPr>
          <p:cNvSpPr>
            <a:spLocks noChangeArrowheads="1"/>
          </p:cNvSpPr>
          <p:nvPr/>
        </p:nvSpPr>
        <p:spPr bwMode="auto">
          <a:xfrm>
            <a:off x="8072344" y="4178300"/>
            <a:ext cx="1293812"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a:ln>
                  <a:noFill/>
                </a:ln>
                <a:solidFill>
                  <a:srgbClr val="FFFFFF"/>
                </a:solidFill>
                <a:effectLst/>
                <a:latin typeface="Calibri" panose="020F0502020204030204" pitchFamily="34" charset="0"/>
              </a:rPr>
              <a:t>3D Data Only</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93" name="Rectangle 192">
            <a:extLst>
              <a:ext uri="{FF2B5EF4-FFF2-40B4-BE49-F238E27FC236}">
                <a16:creationId xmlns:a16="http://schemas.microsoft.com/office/drawing/2014/main" id="{87FF608A-61B9-4427-966C-83CE26070788}"/>
              </a:ext>
            </a:extLst>
          </p:cNvPr>
          <p:cNvSpPr>
            <a:spLocks noChangeArrowheads="1"/>
          </p:cNvSpPr>
          <p:nvPr/>
        </p:nvSpPr>
        <p:spPr bwMode="auto">
          <a:xfrm>
            <a:off x="9489982" y="4178300"/>
            <a:ext cx="1584536"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rgbClr val="FF0000"/>
                </a:solidFill>
                <a:effectLst/>
                <a:latin typeface="Calibri" panose="020F0502020204030204" pitchFamily="34" charset="0"/>
              </a:rPr>
              <a:t>Mixed 2D 3D Data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rgbClr val="FF0000"/>
                </a:solidFill>
                <a:effectLst/>
                <a:latin typeface="Calibri" panose="020F0502020204030204" pitchFamily="34" charset="0"/>
              </a:rPr>
              <a:t>[1]</a:t>
            </a:r>
            <a:endParaRPr kumimoji="0" lang="en-US" altLang="en-US" sz="1800" b="0" i="0" u="none" strike="noStrike" cap="none" normalizeH="0" baseline="0" dirty="0">
              <a:ln>
                <a:noFill/>
              </a:ln>
              <a:solidFill>
                <a:srgbClr val="FF0000"/>
              </a:solidFill>
              <a:effectLst/>
            </a:endParaRPr>
          </a:p>
        </p:txBody>
      </p:sp>
      <p:sp>
        <p:nvSpPr>
          <p:cNvPr id="194" name="Rectangle 193">
            <a:extLst>
              <a:ext uri="{FF2B5EF4-FFF2-40B4-BE49-F238E27FC236}">
                <a16:creationId xmlns:a16="http://schemas.microsoft.com/office/drawing/2014/main" id="{3BD2D4F9-018F-48A7-BF87-EE43592694EB}"/>
              </a:ext>
            </a:extLst>
          </p:cNvPr>
          <p:cNvSpPr>
            <a:spLocks noChangeArrowheads="1"/>
          </p:cNvSpPr>
          <p:nvPr/>
        </p:nvSpPr>
        <p:spPr bwMode="auto">
          <a:xfrm>
            <a:off x="1196882" y="4770438"/>
            <a:ext cx="1827212"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Calibri" panose="020F0502020204030204" pitchFamily="34" charset="0"/>
              </a:rPr>
              <a:t>Regression Baseline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95" name="Rectangle 194">
            <a:extLst>
              <a:ext uri="{FF2B5EF4-FFF2-40B4-BE49-F238E27FC236}">
                <a16:creationId xmlns:a16="http://schemas.microsoft.com/office/drawing/2014/main" id="{0DAEB4C8-4204-47AD-B41C-7F58A5DF000D}"/>
              </a:ext>
            </a:extLst>
          </p:cNvPr>
          <p:cNvSpPr>
            <a:spLocks noChangeArrowheads="1"/>
          </p:cNvSpPr>
          <p:nvPr/>
        </p:nvSpPr>
        <p:spPr bwMode="auto">
          <a:xfrm>
            <a:off x="3141569" y="4770438"/>
            <a:ext cx="330200"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Calibri" panose="020F0502020204030204" pitchFamily="34" charset="0"/>
              </a:rPr>
              <a:t>R1</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96" name="Rectangle 195">
            <a:extLst>
              <a:ext uri="{FF2B5EF4-FFF2-40B4-BE49-F238E27FC236}">
                <a16:creationId xmlns:a16="http://schemas.microsoft.com/office/drawing/2014/main" id="{A302520C-FD4D-4185-AA0E-DB4988EB82DB}"/>
              </a:ext>
            </a:extLst>
          </p:cNvPr>
          <p:cNvSpPr>
            <a:spLocks noChangeArrowheads="1"/>
          </p:cNvSpPr>
          <p:nvPr/>
        </p:nvSpPr>
        <p:spPr bwMode="auto">
          <a:xfrm>
            <a:off x="4119469" y="4770438"/>
            <a:ext cx="214312"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B050"/>
                </a:solidFill>
                <a:effectLst/>
                <a:latin typeface="Calibri" panose="020F0502020204030204" pitchFamily="34" charset="0"/>
              </a:rPr>
              <a:t>X</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97" name="Rectangle 196">
            <a:extLst>
              <a:ext uri="{FF2B5EF4-FFF2-40B4-BE49-F238E27FC236}">
                <a16:creationId xmlns:a16="http://schemas.microsoft.com/office/drawing/2014/main" id="{212B4756-C2F2-429C-BC1B-81AED80EB91A}"/>
              </a:ext>
            </a:extLst>
          </p:cNvPr>
          <p:cNvSpPr>
            <a:spLocks noChangeArrowheads="1"/>
          </p:cNvSpPr>
          <p:nvPr/>
        </p:nvSpPr>
        <p:spPr bwMode="auto">
          <a:xfrm>
            <a:off x="5638707" y="4770438"/>
            <a:ext cx="105798"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effectLst/>
                <a:latin typeface="Calibri" panose="020F0502020204030204" pitchFamily="34" charset="0"/>
              </a:rPr>
              <a:t>X</a:t>
            </a:r>
            <a:endParaRPr kumimoji="0" lang="en-US" altLang="en-US" sz="1800" b="0" i="0" u="none" strike="noStrike" cap="none" normalizeH="0" baseline="0" dirty="0">
              <a:ln>
                <a:noFill/>
              </a:ln>
              <a:effectLst/>
            </a:endParaRPr>
          </a:p>
        </p:txBody>
      </p:sp>
      <p:sp>
        <p:nvSpPr>
          <p:cNvPr id="198" name="Rectangle 197">
            <a:extLst>
              <a:ext uri="{FF2B5EF4-FFF2-40B4-BE49-F238E27FC236}">
                <a16:creationId xmlns:a16="http://schemas.microsoft.com/office/drawing/2014/main" id="{DCCB1DF6-1BA7-40A0-A575-C495A77FBB30}"/>
              </a:ext>
            </a:extLst>
          </p:cNvPr>
          <p:cNvSpPr>
            <a:spLocks noChangeArrowheads="1"/>
          </p:cNvSpPr>
          <p:nvPr/>
        </p:nvSpPr>
        <p:spPr bwMode="auto">
          <a:xfrm>
            <a:off x="7056344" y="4770438"/>
            <a:ext cx="103187"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lang="en-US" altLang="en-US" sz="1600" dirty="0">
                <a:latin typeface="Calibri" panose="020F0502020204030204" pitchFamily="34" charset="0"/>
              </a:rPr>
              <a:t>√</a:t>
            </a:r>
            <a:endParaRPr kumimoji="0" lang="en-US" altLang="en-US" sz="1800" b="0" i="0" u="none" strike="noStrike" cap="none" normalizeH="0" baseline="0" dirty="0">
              <a:ln>
                <a:noFill/>
              </a:ln>
              <a:effectLst/>
            </a:endParaRPr>
          </a:p>
        </p:txBody>
      </p:sp>
      <p:sp>
        <p:nvSpPr>
          <p:cNvPr id="199" name="Rectangle 198">
            <a:extLst>
              <a:ext uri="{FF2B5EF4-FFF2-40B4-BE49-F238E27FC236}">
                <a16:creationId xmlns:a16="http://schemas.microsoft.com/office/drawing/2014/main" id="{1D124AD3-C11C-4C65-82AB-30625F9C839E}"/>
              </a:ext>
            </a:extLst>
          </p:cNvPr>
          <p:cNvSpPr>
            <a:spLocks noChangeArrowheads="1"/>
          </p:cNvSpPr>
          <p:nvPr/>
        </p:nvSpPr>
        <p:spPr bwMode="auto">
          <a:xfrm>
            <a:off x="8072344" y="4770438"/>
            <a:ext cx="593725"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B050"/>
                </a:solidFill>
                <a:effectLst/>
                <a:latin typeface="Calibri" panose="020F0502020204030204" pitchFamily="34" charset="0"/>
              </a:rPr>
              <a:t>106.6</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00" name="Rectangle 199">
            <a:extLst>
              <a:ext uri="{FF2B5EF4-FFF2-40B4-BE49-F238E27FC236}">
                <a16:creationId xmlns:a16="http://schemas.microsoft.com/office/drawing/2014/main" id="{CCA7677F-F08B-4997-9BC7-D810F533DFA7}"/>
              </a:ext>
            </a:extLst>
          </p:cNvPr>
          <p:cNvSpPr>
            <a:spLocks noChangeArrowheads="1"/>
          </p:cNvSpPr>
          <p:nvPr/>
        </p:nvSpPr>
        <p:spPr bwMode="auto">
          <a:xfrm>
            <a:off x="9489982" y="4770438"/>
            <a:ext cx="487362"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B050"/>
                </a:solidFill>
                <a:effectLst/>
                <a:latin typeface="Calibri" panose="020F0502020204030204" pitchFamily="34" charset="0"/>
              </a:rPr>
              <a:t>56.2</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01" name="Rectangle 200">
            <a:extLst>
              <a:ext uri="{FF2B5EF4-FFF2-40B4-BE49-F238E27FC236}">
                <a16:creationId xmlns:a16="http://schemas.microsoft.com/office/drawing/2014/main" id="{F76EBE55-3E7C-4DAE-A945-4F6EC8CC7C62}"/>
              </a:ext>
            </a:extLst>
          </p:cNvPr>
          <p:cNvSpPr>
            <a:spLocks noChangeArrowheads="1"/>
          </p:cNvSpPr>
          <p:nvPr/>
        </p:nvSpPr>
        <p:spPr bwMode="auto">
          <a:xfrm>
            <a:off x="1196882" y="5116513"/>
            <a:ext cx="1671637" cy="31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Calibri" panose="020F0502020204030204" pitchFamily="34" charset="0"/>
              </a:rPr>
              <a:t>Heat Map Baseline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02" name="Rectangle 201">
            <a:extLst>
              <a:ext uri="{FF2B5EF4-FFF2-40B4-BE49-F238E27FC236}">
                <a16:creationId xmlns:a16="http://schemas.microsoft.com/office/drawing/2014/main" id="{8992108B-7A4B-4D30-999C-00248105599A}"/>
              </a:ext>
            </a:extLst>
          </p:cNvPr>
          <p:cNvSpPr>
            <a:spLocks noChangeArrowheads="1"/>
          </p:cNvSpPr>
          <p:nvPr/>
        </p:nvSpPr>
        <p:spPr bwMode="auto">
          <a:xfrm>
            <a:off x="3141569" y="5116513"/>
            <a:ext cx="339725" cy="31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Calibri" panose="020F0502020204030204" pitchFamily="34" charset="0"/>
              </a:rPr>
              <a:t>H1</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03" name="Rectangle 202">
            <a:extLst>
              <a:ext uri="{FF2B5EF4-FFF2-40B4-BE49-F238E27FC236}">
                <a16:creationId xmlns:a16="http://schemas.microsoft.com/office/drawing/2014/main" id="{722D1EA7-2DBB-4231-ACC3-ED5B988F0036}"/>
              </a:ext>
            </a:extLst>
          </p:cNvPr>
          <p:cNvSpPr>
            <a:spLocks noChangeArrowheads="1"/>
          </p:cNvSpPr>
          <p:nvPr/>
        </p:nvSpPr>
        <p:spPr bwMode="auto">
          <a:xfrm>
            <a:off x="4119469" y="5116513"/>
            <a:ext cx="103187"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Calibri" panose="020F0502020204030204" pitchFamily="34" charset="0"/>
              </a:rPr>
              <a: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04" name="Rectangle 203">
            <a:extLst>
              <a:ext uri="{FF2B5EF4-FFF2-40B4-BE49-F238E27FC236}">
                <a16:creationId xmlns:a16="http://schemas.microsoft.com/office/drawing/2014/main" id="{415A28F5-64BA-43E1-8628-E97201096D65}"/>
              </a:ext>
            </a:extLst>
          </p:cNvPr>
          <p:cNvSpPr>
            <a:spLocks noChangeArrowheads="1"/>
          </p:cNvSpPr>
          <p:nvPr/>
        </p:nvSpPr>
        <p:spPr bwMode="auto">
          <a:xfrm>
            <a:off x="5638707" y="5116513"/>
            <a:ext cx="557212"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lang="en-US" altLang="en-US" sz="1600" dirty="0">
                <a:latin typeface="Calibri" panose="020F0502020204030204" pitchFamily="34" charset="0"/>
              </a:rPr>
              <a:t>√</a:t>
            </a:r>
            <a:r>
              <a:rPr kumimoji="0" lang="en-US" altLang="en-US" sz="1600" b="0" i="0" u="none" strike="noStrike" cap="none" normalizeH="0" baseline="0" dirty="0">
                <a:ln>
                  <a:noFill/>
                </a:ln>
                <a:effectLst/>
                <a:latin typeface="Calibri" panose="020F0502020204030204" pitchFamily="34" charset="0"/>
              </a:rPr>
              <a:t> (One</a:t>
            </a:r>
            <a:endParaRPr kumimoji="0" lang="en-US" altLang="en-US" sz="1800" b="0" i="0" u="none" strike="noStrike" cap="none" normalizeH="0" baseline="0" dirty="0">
              <a:ln>
                <a:noFill/>
              </a:ln>
              <a:effectLst/>
            </a:endParaRPr>
          </a:p>
        </p:txBody>
      </p:sp>
      <p:sp>
        <p:nvSpPr>
          <p:cNvPr id="205" name="Rectangle 204">
            <a:extLst>
              <a:ext uri="{FF2B5EF4-FFF2-40B4-BE49-F238E27FC236}">
                <a16:creationId xmlns:a16="http://schemas.microsoft.com/office/drawing/2014/main" id="{01669B1A-1A28-4250-B656-439AD7826064}"/>
              </a:ext>
            </a:extLst>
          </p:cNvPr>
          <p:cNvSpPr>
            <a:spLocks noChangeArrowheads="1"/>
          </p:cNvSpPr>
          <p:nvPr/>
        </p:nvSpPr>
        <p:spPr bwMode="auto">
          <a:xfrm>
            <a:off x="6183219" y="5116513"/>
            <a:ext cx="165100" cy="31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7030A0"/>
                </a:solidFill>
                <a:effectLst/>
                <a:latin typeface="Calibri" panose="020F0502020204030204" pitchFamily="34"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06" name="Rectangle 205">
            <a:extLst>
              <a:ext uri="{FF2B5EF4-FFF2-40B4-BE49-F238E27FC236}">
                <a16:creationId xmlns:a16="http://schemas.microsoft.com/office/drawing/2014/main" id="{51C5B728-A006-4C39-AD86-E28519753EE3}"/>
              </a:ext>
            </a:extLst>
          </p:cNvPr>
          <p:cNvSpPr>
            <a:spLocks noChangeArrowheads="1"/>
          </p:cNvSpPr>
          <p:nvPr/>
        </p:nvSpPr>
        <p:spPr bwMode="auto">
          <a:xfrm>
            <a:off x="6241957" y="5116513"/>
            <a:ext cx="34785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effectLst/>
                <a:latin typeface="Calibri" panose="020F0502020204030204" pitchFamily="34" charset="0"/>
              </a:rPr>
              <a:t>hot)</a:t>
            </a:r>
            <a:endParaRPr kumimoji="0" lang="en-US" altLang="en-US" sz="1800" b="0" i="0" u="none" strike="noStrike" cap="none" normalizeH="0" baseline="0" dirty="0">
              <a:ln>
                <a:noFill/>
              </a:ln>
              <a:effectLst/>
            </a:endParaRPr>
          </a:p>
        </p:txBody>
      </p:sp>
      <p:sp>
        <p:nvSpPr>
          <p:cNvPr id="207" name="Rectangle 206">
            <a:extLst>
              <a:ext uri="{FF2B5EF4-FFF2-40B4-BE49-F238E27FC236}">
                <a16:creationId xmlns:a16="http://schemas.microsoft.com/office/drawing/2014/main" id="{89952935-C700-453C-9FE3-E8ED3A549017}"/>
              </a:ext>
            </a:extLst>
          </p:cNvPr>
          <p:cNvSpPr>
            <a:spLocks noChangeArrowheads="1"/>
          </p:cNvSpPr>
          <p:nvPr/>
        </p:nvSpPr>
        <p:spPr bwMode="auto">
          <a:xfrm>
            <a:off x="7056344" y="5116513"/>
            <a:ext cx="214312" cy="31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7030A0"/>
                </a:solidFill>
                <a:effectLst/>
                <a:latin typeface="Calibri" panose="020F0502020204030204" pitchFamily="34" charset="0"/>
              </a:rPr>
              <a:t>X</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08" name="Rectangle 207">
            <a:extLst>
              <a:ext uri="{FF2B5EF4-FFF2-40B4-BE49-F238E27FC236}">
                <a16:creationId xmlns:a16="http://schemas.microsoft.com/office/drawing/2014/main" id="{FF775B6E-3345-4D11-846F-F0137A883FBA}"/>
              </a:ext>
            </a:extLst>
          </p:cNvPr>
          <p:cNvSpPr>
            <a:spLocks noChangeArrowheads="1"/>
          </p:cNvSpPr>
          <p:nvPr/>
        </p:nvSpPr>
        <p:spPr bwMode="auto">
          <a:xfrm>
            <a:off x="8072344" y="5116513"/>
            <a:ext cx="466725" cy="31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7030A0"/>
                </a:solidFill>
                <a:effectLst/>
                <a:latin typeface="Calibri" panose="020F0502020204030204" pitchFamily="34" charset="0"/>
              </a:rPr>
              <a:t>99.5</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09" name="Rectangle 208">
            <a:extLst>
              <a:ext uri="{FF2B5EF4-FFF2-40B4-BE49-F238E27FC236}">
                <a16:creationId xmlns:a16="http://schemas.microsoft.com/office/drawing/2014/main" id="{ED8A1117-3AFD-48A2-9C11-4668F00D6E5E}"/>
              </a:ext>
            </a:extLst>
          </p:cNvPr>
          <p:cNvSpPr>
            <a:spLocks noChangeArrowheads="1"/>
          </p:cNvSpPr>
          <p:nvPr/>
        </p:nvSpPr>
        <p:spPr bwMode="auto">
          <a:xfrm>
            <a:off x="9489982" y="5116513"/>
            <a:ext cx="466725" cy="31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7030A0"/>
                </a:solidFill>
                <a:effectLst/>
                <a:latin typeface="Calibri" panose="020F0502020204030204" pitchFamily="34" charset="0"/>
              </a:rPr>
              <a:t>63.6</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10" name="Rectangle 209">
            <a:extLst>
              <a:ext uri="{FF2B5EF4-FFF2-40B4-BE49-F238E27FC236}">
                <a16:creationId xmlns:a16="http://schemas.microsoft.com/office/drawing/2014/main" id="{D5C178FB-DADF-4E23-86B1-4BC29E0EDA34}"/>
              </a:ext>
            </a:extLst>
          </p:cNvPr>
          <p:cNvSpPr>
            <a:spLocks noChangeArrowheads="1"/>
          </p:cNvSpPr>
          <p:nvPr/>
        </p:nvSpPr>
        <p:spPr bwMode="auto">
          <a:xfrm>
            <a:off x="3141569" y="5457825"/>
            <a:ext cx="34925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Calibri" panose="020F0502020204030204" pitchFamily="34" charset="0"/>
              </a:rPr>
              <a:t>H2</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11" name="Rectangle 210">
            <a:extLst>
              <a:ext uri="{FF2B5EF4-FFF2-40B4-BE49-F238E27FC236}">
                <a16:creationId xmlns:a16="http://schemas.microsoft.com/office/drawing/2014/main" id="{B9C2C632-0102-4B09-8D90-F436230416A1}"/>
              </a:ext>
            </a:extLst>
          </p:cNvPr>
          <p:cNvSpPr>
            <a:spLocks noChangeArrowheads="1"/>
          </p:cNvSpPr>
          <p:nvPr/>
        </p:nvSpPr>
        <p:spPr bwMode="auto">
          <a:xfrm>
            <a:off x="4119469" y="5457825"/>
            <a:ext cx="10318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US" altLang="en-US" sz="1600" dirty="0">
                <a:solidFill>
                  <a:srgbClr val="000000"/>
                </a:solidFill>
                <a:latin typeface="Calibri" panose="020F0502020204030204" pitchFamily="34" charset="0"/>
              </a:rPr>
              <a:t>√</a:t>
            </a:r>
            <a:endParaRPr lang="en-US" altLang="en-US" dirty="0"/>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12" name="Rectangle 211">
            <a:extLst>
              <a:ext uri="{FF2B5EF4-FFF2-40B4-BE49-F238E27FC236}">
                <a16:creationId xmlns:a16="http://schemas.microsoft.com/office/drawing/2014/main" id="{977056A4-158A-4F17-9A98-84FE83AA1215}"/>
              </a:ext>
            </a:extLst>
          </p:cNvPr>
          <p:cNvSpPr>
            <a:spLocks noChangeArrowheads="1"/>
          </p:cNvSpPr>
          <p:nvPr/>
        </p:nvSpPr>
        <p:spPr bwMode="auto">
          <a:xfrm>
            <a:off x="5638707" y="5457825"/>
            <a:ext cx="1020762"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lang="en-US" altLang="en-US" sz="1600" dirty="0">
                <a:latin typeface="Calibri" panose="020F0502020204030204" pitchFamily="34" charset="0"/>
              </a:rPr>
              <a:t>√</a:t>
            </a:r>
            <a:r>
              <a:rPr kumimoji="0" lang="en-US" altLang="en-US" sz="1600" b="0" i="0" u="none" strike="noStrike" cap="none" normalizeH="0" baseline="0" dirty="0">
                <a:ln>
                  <a:noFill/>
                </a:ln>
                <a:effectLst/>
                <a:latin typeface="Calibri" panose="020F0502020204030204" pitchFamily="34" charset="0"/>
              </a:rPr>
              <a:t> (Gaussian)</a:t>
            </a:r>
            <a:endParaRPr kumimoji="0" lang="en-US" altLang="en-US" sz="1800" b="0" i="0" u="none" strike="noStrike" cap="none" normalizeH="0" baseline="0" dirty="0">
              <a:ln>
                <a:noFill/>
              </a:ln>
              <a:effectLst/>
            </a:endParaRPr>
          </a:p>
        </p:txBody>
      </p:sp>
      <p:sp>
        <p:nvSpPr>
          <p:cNvPr id="213" name="Rectangle 212">
            <a:extLst>
              <a:ext uri="{FF2B5EF4-FFF2-40B4-BE49-F238E27FC236}">
                <a16:creationId xmlns:a16="http://schemas.microsoft.com/office/drawing/2014/main" id="{78237F71-32D5-4494-AB4B-57243E186A1A}"/>
              </a:ext>
            </a:extLst>
          </p:cNvPr>
          <p:cNvSpPr>
            <a:spLocks noChangeArrowheads="1"/>
          </p:cNvSpPr>
          <p:nvPr/>
        </p:nvSpPr>
        <p:spPr bwMode="auto">
          <a:xfrm>
            <a:off x="7056344" y="5457825"/>
            <a:ext cx="214312"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7030A0"/>
                </a:solidFill>
                <a:effectLst/>
                <a:latin typeface="Calibri" panose="020F0502020204030204" pitchFamily="34" charset="0"/>
              </a:rPr>
              <a:t>X</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14" name="Rectangle 213">
            <a:extLst>
              <a:ext uri="{FF2B5EF4-FFF2-40B4-BE49-F238E27FC236}">
                <a16:creationId xmlns:a16="http://schemas.microsoft.com/office/drawing/2014/main" id="{D6EE1EFE-1330-401A-95F3-CB10D884A58D}"/>
              </a:ext>
            </a:extLst>
          </p:cNvPr>
          <p:cNvSpPr>
            <a:spLocks noChangeArrowheads="1"/>
          </p:cNvSpPr>
          <p:nvPr/>
        </p:nvSpPr>
        <p:spPr bwMode="auto">
          <a:xfrm>
            <a:off x="8072344" y="5457825"/>
            <a:ext cx="48577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7030A0"/>
                </a:solidFill>
                <a:effectLst/>
                <a:latin typeface="Calibri" panose="020F0502020204030204" pitchFamily="34" charset="0"/>
              </a:rPr>
              <a:t>80.4</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15" name="Rectangle 214">
            <a:extLst>
              <a:ext uri="{FF2B5EF4-FFF2-40B4-BE49-F238E27FC236}">
                <a16:creationId xmlns:a16="http://schemas.microsoft.com/office/drawing/2014/main" id="{B09CCF88-2CC4-4B10-A02E-9463FB7D8DC0}"/>
              </a:ext>
            </a:extLst>
          </p:cNvPr>
          <p:cNvSpPr>
            <a:spLocks noChangeArrowheads="1"/>
          </p:cNvSpPr>
          <p:nvPr/>
        </p:nvSpPr>
        <p:spPr bwMode="auto">
          <a:xfrm>
            <a:off x="9489982" y="5457825"/>
            <a:ext cx="487362"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7030A0"/>
                </a:solidFill>
                <a:effectLst/>
                <a:latin typeface="Calibri" panose="020F0502020204030204" pitchFamily="34" charset="0"/>
              </a:rPr>
              <a:t>59.3</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16" name="Rectangle 215">
            <a:extLst>
              <a:ext uri="{FF2B5EF4-FFF2-40B4-BE49-F238E27FC236}">
                <a16:creationId xmlns:a16="http://schemas.microsoft.com/office/drawing/2014/main" id="{A3CF857D-92F6-4860-9451-1FCA158A5C9E}"/>
              </a:ext>
            </a:extLst>
          </p:cNvPr>
          <p:cNvSpPr>
            <a:spLocks noChangeArrowheads="1"/>
          </p:cNvSpPr>
          <p:nvPr/>
        </p:nvSpPr>
        <p:spPr bwMode="auto">
          <a:xfrm>
            <a:off x="1196882" y="5800725"/>
            <a:ext cx="1768475"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Calibri" panose="020F0502020204030204" pitchFamily="34" charset="0"/>
              </a:rPr>
              <a:t>Integral Regression</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17" name="Rectangle 216">
            <a:extLst>
              <a:ext uri="{FF2B5EF4-FFF2-40B4-BE49-F238E27FC236}">
                <a16:creationId xmlns:a16="http://schemas.microsoft.com/office/drawing/2014/main" id="{D7C6DF22-EA51-40D8-840B-495452BC550F}"/>
              </a:ext>
            </a:extLst>
          </p:cNvPr>
          <p:cNvSpPr>
            <a:spLocks noChangeArrowheads="1"/>
          </p:cNvSpPr>
          <p:nvPr/>
        </p:nvSpPr>
        <p:spPr bwMode="auto">
          <a:xfrm>
            <a:off x="3141569" y="5800725"/>
            <a:ext cx="261937"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Calibri" panose="020F0502020204030204" pitchFamily="34" charset="0"/>
              </a:rPr>
              <a:t>I*</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18" name="Rectangle 217">
            <a:extLst>
              <a:ext uri="{FF2B5EF4-FFF2-40B4-BE49-F238E27FC236}">
                <a16:creationId xmlns:a16="http://schemas.microsoft.com/office/drawing/2014/main" id="{20503E8D-B35E-492D-A9FD-5ECED7708598}"/>
              </a:ext>
            </a:extLst>
          </p:cNvPr>
          <p:cNvSpPr>
            <a:spLocks noChangeArrowheads="1"/>
          </p:cNvSpPr>
          <p:nvPr/>
        </p:nvSpPr>
        <p:spPr bwMode="auto">
          <a:xfrm>
            <a:off x="4119469" y="5800725"/>
            <a:ext cx="10318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US" altLang="en-US" sz="1600" dirty="0">
                <a:solidFill>
                  <a:srgbClr val="00B050"/>
                </a:solidFill>
                <a:latin typeface="Calibri" panose="020F0502020204030204" pitchFamily="34" charset="0"/>
              </a:rPr>
              <a:t>√</a:t>
            </a:r>
            <a:endParaRPr lang="en-US" altLang="en-US" dirty="0">
              <a:solidFill>
                <a:srgbClr val="00B050"/>
              </a:solidFill>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19" name="Rectangle 218">
            <a:extLst>
              <a:ext uri="{FF2B5EF4-FFF2-40B4-BE49-F238E27FC236}">
                <a16:creationId xmlns:a16="http://schemas.microsoft.com/office/drawing/2014/main" id="{18DA4A9D-9B9A-466B-A6D0-309EA2CD4A73}"/>
              </a:ext>
            </a:extLst>
          </p:cNvPr>
          <p:cNvSpPr>
            <a:spLocks noChangeArrowheads="1"/>
          </p:cNvSpPr>
          <p:nvPr/>
        </p:nvSpPr>
        <p:spPr bwMode="auto">
          <a:xfrm>
            <a:off x="5638707" y="5800725"/>
            <a:ext cx="105798"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effectLst/>
                <a:latin typeface="Calibri" panose="020F0502020204030204" pitchFamily="34" charset="0"/>
              </a:rPr>
              <a:t>X</a:t>
            </a:r>
            <a:endParaRPr kumimoji="0" lang="en-US" altLang="en-US" sz="1800" b="0" i="0" u="none" strike="noStrike" cap="none" normalizeH="0" baseline="0" dirty="0">
              <a:ln>
                <a:noFill/>
              </a:ln>
              <a:effectLst/>
            </a:endParaRPr>
          </a:p>
        </p:txBody>
      </p:sp>
      <p:sp>
        <p:nvSpPr>
          <p:cNvPr id="220" name="Rectangle 219">
            <a:extLst>
              <a:ext uri="{FF2B5EF4-FFF2-40B4-BE49-F238E27FC236}">
                <a16:creationId xmlns:a16="http://schemas.microsoft.com/office/drawing/2014/main" id="{B48A0B00-0EF1-4253-9D21-846B9CE6B178}"/>
              </a:ext>
            </a:extLst>
          </p:cNvPr>
          <p:cNvSpPr>
            <a:spLocks noChangeArrowheads="1"/>
          </p:cNvSpPr>
          <p:nvPr/>
        </p:nvSpPr>
        <p:spPr bwMode="auto">
          <a:xfrm>
            <a:off x="7056344" y="5800725"/>
            <a:ext cx="103187"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lang="en-US" altLang="en-US" sz="1600" dirty="0">
                <a:latin typeface="Calibri" panose="020F0502020204030204" pitchFamily="34" charset="0"/>
              </a:rPr>
              <a:t>√</a:t>
            </a:r>
            <a:endParaRPr kumimoji="0" lang="en-US" altLang="en-US" sz="1800" b="0" i="0" u="none" strike="noStrike" cap="none" normalizeH="0" baseline="0" dirty="0">
              <a:ln>
                <a:noFill/>
              </a:ln>
              <a:effectLst/>
            </a:endParaRPr>
          </a:p>
        </p:txBody>
      </p:sp>
      <p:sp>
        <p:nvSpPr>
          <p:cNvPr id="221" name="Rectangle 220">
            <a:extLst>
              <a:ext uri="{FF2B5EF4-FFF2-40B4-BE49-F238E27FC236}">
                <a16:creationId xmlns:a16="http://schemas.microsoft.com/office/drawing/2014/main" id="{D3842428-E22C-46CB-8CFA-6C324C57351E}"/>
              </a:ext>
            </a:extLst>
          </p:cNvPr>
          <p:cNvSpPr>
            <a:spLocks noChangeArrowheads="1"/>
          </p:cNvSpPr>
          <p:nvPr/>
        </p:nvSpPr>
        <p:spPr bwMode="auto">
          <a:xfrm>
            <a:off x="8072344" y="5800725"/>
            <a:ext cx="1195387"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B050"/>
                </a:solidFill>
                <a:effectLst/>
                <a:latin typeface="Calibri" panose="020F0502020204030204" pitchFamily="34" charset="0"/>
              </a:rPr>
              <a:t>100.2 (6.0%)</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22" name="Rectangle 221">
            <a:extLst>
              <a:ext uri="{FF2B5EF4-FFF2-40B4-BE49-F238E27FC236}">
                <a16:creationId xmlns:a16="http://schemas.microsoft.com/office/drawing/2014/main" id="{764B4798-14DF-476C-AF3B-C2AE64180005}"/>
              </a:ext>
            </a:extLst>
          </p:cNvPr>
          <p:cNvSpPr>
            <a:spLocks noChangeArrowheads="1"/>
          </p:cNvSpPr>
          <p:nvPr/>
        </p:nvSpPr>
        <p:spPr bwMode="auto">
          <a:xfrm>
            <a:off x="9489982" y="5800725"/>
            <a:ext cx="1196975"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B050"/>
                </a:solidFill>
                <a:effectLst/>
                <a:latin typeface="Calibri" panose="020F0502020204030204" pitchFamily="34" charset="0"/>
              </a:rPr>
              <a:t>49.6 (11.7%)</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23" name="Rectangle 222">
            <a:extLst>
              <a:ext uri="{FF2B5EF4-FFF2-40B4-BE49-F238E27FC236}">
                <a16:creationId xmlns:a16="http://schemas.microsoft.com/office/drawing/2014/main" id="{B30EE49F-1EE8-4974-9D11-E157744F485F}"/>
              </a:ext>
            </a:extLst>
          </p:cNvPr>
          <p:cNvSpPr>
            <a:spLocks noChangeArrowheads="1"/>
          </p:cNvSpPr>
          <p:nvPr/>
        </p:nvSpPr>
        <p:spPr bwMode="auto">
          <a:xfrm>
            <a:off x="3141569" y="6143625"/>
            <a:ext cx="271462"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Calibri" panose="020F0502020204030204" pitchFamily="34" charset="0"/>
              </a:rPr>
              <a:t>I1</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24" name="Rectangle 223">
            <a:extLst>
              <a:ext uri="{FF2B5EF4-FFF2-40B4-BE49-F238E27FC236}">
                <a16:creationId xmlns:a16="http://schemas.microsoft.com/office/drawing/2014/main" id="{11292C99-FC59-45C6-A8B6-F56B55C9A6BA}"/>
              </a:ext>
            </a:extLst>
          </p:cNvPr>
          <p:cNvSpPr>
            <a:spLocks noChangeArrowheads="1"/>
          </p:cNvSpPr>
          <p:nvPr/>
        </p:nvSpPr>
        <p:spPr bwMode="auto">
          <a:xfrm>
            <a:off x="4119469" y="6143625"/>
            <a:ext cx="10318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US" altLang="en-US" sz="1600" dirty="0">
                <a:solidFill>
                  <a:srgbClr val="000000"/>
                </a:solidFill>
                <a:latin typeface="Calibri" panose="020F0502020204030204" pitchFamily="34" charset="0"/>
              </a:rPr>
              <a:t>√</a:t>
            </a:r>
            <a:endParaRPr lang="en-US" altLang="en-US" dirty="0"/>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25" name="Rectangle 224">
            <a:extLst>
              <a:ext uri="{FF2B5EF4-FFF2-40B4-BE49-F238E27FC236}">
                <a16:creationId xmlns:a16="http://schemas.microsoft.com/office/drawing/2014/main" id="{E9693421-CE7B-4197-A7EC-9E99B0EE5F53}"/>
              </a:ext>
            </a:extLst>
          </p:cNvPr>
          <p:cNvSpPr>
            <a:spLocks noChangeArrowheads="1"/>
          </p:cNvSpPr>
          <p:nvPr/>
        </p:nvSpPr>
        <p:spPr bwMode="auto">
          <a:xfrm>
            <a:off x="5638707" y="6143625"/>
            <a:ext cx="557212"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lang="en-US" altLang="en-US" sz="1600" dirty="0">
                <a:latin typeface="Calibri" panose="020F0502020204030204" pitchFamily="34" charset="0"/>
              </a:rPr>
              <a:t>√</a:t>
            </a:r>
            <a:r>
              <a:rPr kumimoji="0" lang="en-US" altLang="en-US" sz="1600" b="0" i="0" u="none" strike="noStrike" cap="none" normalizeH="0" baseline="0" dirty="0">
                <a:ln>
                  <a:noFill/>
                </a:ln>
                <a:effectLst/>
                <a:latin typeface="Calibri" panose="020F0502020204030204" pitchFamily="34" charset="0"/>
              </a:rPr>
              <a:t> (One</a:t>
            </a:r>
            <a:endParaRPr kumimoji="0" lang="en-US" altLang="en-US" sz="1800" b="0" i="0" u="none" strike="noStrike" cap="none" normalizeH="0" baseline="0" dirty="0">
              <a:ln>
                <a:noFill/>
              </a:ln>
              <a:effectLst/>
            </a:endParaRPr>
          </a:p>
        </p:txBody>
      </p:sp>
      <p:sp>
        <p:nvSpPr>
          <p:cNvPr id="226" name="Rectangle 225">
            <a:extLst>
              <a:ext uri="{FF2B5EF4-FFF2-40B4-BE49-F238E27FC236}">
                <a16:creationId xmlns:a16="http://schemas.microsoft.com/office/drawing/2014/main" id="{21DEB24D-1C62-49EA-BF81-553645370007}"/>
              </a:ext>
            </a:extLst>
          </p:cNvPr>
          <p:cNvSpPr>
            <a:spLocks noChangeArrowheads="1"/>
          </p:cNvSpPr>
          <p:nvPr/>
        </p:nvSpPr>
        <p:spPr bwMode="auto">
          <a:xfrm>
            <a:off x="6183219" y="6143625"/>
            <a:ext cx="174625"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7030A0"/>
                </a:solidFill>
                <a:effectLst/>
                <a:latin typeface="Calibri" panose="020F0502020204030204" pitchFamily="34"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27" name="Rectangle 226">
            <a:extLst>
              <a:ext uri="{FF2B5EF4-FFF2-40B4-BE49-F238E27FC236}">
                <a16:creationId xmlns:a16="http://schemas.microsoft.com/office/drawing/2014/main" id="{FA2CEBF4-63AA-4CAB-8929-0FF7A14438EF}"/>
              </a:ext>
            </a:extLst>
          </p:cNvPr>
          <p:cNvSpPr>
            <a:spLocks noChangeArrowheads="1"/>
          </p:cNvSpPr>
          <p:nvPr/>
        </p:nvSpPr>
        <p:spPr bwMode="auto">
          <a:xfrm>
            <a:off x="6241957" y="6143625"/>
            <a:ext cx="34785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effectLst/>
                <a:latin typeface="Calibri" panose="020F0502020204030204" pitchFamily="34" charset="0"/>
              </a:rPr>
              <a:t>hot)</a:t>
            </a:r>
            <a:endParaRPr kumimoji="0" lang="en-US" altLang="en-US" sz="1800" b="0" i="0" u="none" strike="noStrike" cap="none" normalizeH="0" baseline="0" dirty="0">
              <a:ln>
                <a:noFill/>
              </a:ln>
              <a:effectLst/>
            </a:endParaRPr>
          </a:p>
        </p:txBody>
      </p:sp>
      <p:sp>
        <p:nvSpPr>
          <p:cNvPr id="228" name="Rectangle 227">
            <a:extLst>
              <a:ext uri="{FF2B5EF4-FFF2-40B4-BE49-F238E27FC236}">
                <a16:creationId xmlns:a16="http://schemas.microsoft.com/office/drawing/2014/main" id="{F8B57DEC-C9F2-494C-85D6-9E7F36E5A5F8}"/>
              </a:ext>
            </a:extLst>
          </p:cNvPr>
          <p:cNvSpPr>
            <a:spLocks noChangeArrowheads="1"/>
          </p:cNvSpPr>
          <p:nvPr/>
        </p:nvSpPr>
        <p:spPr bwMode="auto">
          <a:xfrm>
            <a:off x="7056344" y="6143625"/>
            <a:ext cx="103187"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lang="en-US" altLang="en-US" sz="1600" dirty="0">
                <a:solidFill>
                  <a:srgbClr val="7030A0"/>
                </a:solidFill>
                <a:latin typeface="Calibri" panose="020F0502020204030204" pitchFamily="34" charset="0"/>
              </a:rPr>
              <a:t>√</a:t>
            </a:r>
            <a:endParaRPr kumimoji="0" lang="en-US" altLang="en-US" sz="1800" b="0" i="0" u="none" strike="noStrike" cap="none" normalizeH="0" baseline="0" dirty="0">
              <a:ln>
                <a:noFill/>
              </a:ln>
              <a:solidFill>
                <a:srgbClr val="7030A0"/>
              </a:solidFill>
              <a:effectLst/>
            </a:endParaRPr>
          </a:p>
        </p:txBody>
      </p:sp>
      <p:sp>
        <p:nvSpPr>
          <p:cNvPr id="229" name="Rectangle 228">
            <a:extLst>
              <a:ext uri="{FF2B5EF4-FFF2-40B4-BE49-F238E27FC236}">
                <a16:creationId xmlns:a16="http://schemas.microsoft.com/office/drawing/2014/main" id="{4DD40BB2-118F-4BEF-8FC1-195A48CEAC86}"/>
              </a:ext>
            </a:extLst>
          </p:cNvPr>
          <p:cNvSpPr>
            <a:spLocks noChangeArrowheads="1"/>
          </p:cNvSpPr>
          <p:nvPr/>
        </p:nvSpPr>
        <p:spPr bwMode="auto">
          <a:xfrm>
            <a:off x="8072344" y="6143625"/>
            <a:ext cx="1195387"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7030A0"/>
                </a:solidFill>
                <a:effectLst/>
                <a:latin typeface="Calibri" panose="020F0502020204030204" pitchFamily="34" charset="0"/>
              </a:rPr>
              <a:t>86.4 (13.2%)</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30" name="Rectangle 229">
            <a:extLst>
              <a:ext uri="{FF2B5EF4-FFF2-40B4-BE49-F238E27FC236}">
                <a16:creationId xmlns:a16="http://schemas.microsoft.com/office/drawing/2014/main" id="{EC9A0AE0-03BD-4876-B897-08FF53310948}"/>
              </a:ext>
            </a:extLst>
          </p:cNvPr>
          <p:cNvSpPr>
            <a:spLocks noChangeArrowheads="1"/>
          </p:cNvSpPr>
          <p:nvPr/>
        </p:nvSpPr>
        <p:spPr bwMode="auto">
          <a:xfrm>
            <a:off x="9489982" y="6143625"/>
            <a:ext cx="1196975"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7030A0"/>
                </a:solidFill>
                <a:effectLst/>
                <a:latin typeface="Calibri" panose="020F0502020204030204" pitchFamily="34" charset="0"/>
              </a:rPr>
              <a:t>52.7 (17.1%)</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31" name="Rectangle 230">
            <a:extLst>
              <a:ext uri="{FF2B5EF4-FFF2-40B4-BE49-F238E27FC236}">
                <a16:creationId xmlns:a16="http://schemas.microsoft.com/office/drawing/2014/main" id="{6946EABD-6F5C-4905-A1E0-B3F8421D5E74}"/>
              </a:ext>
            </a:extLst>
          </p:cNvPr>
          <p:cNvSpPr>
            <a:spLocks noChangeArrowheads="1"/>
          </p:cNvSpPr>
          <p:nvPr/>
        </p:nvSpPr>
        <p:spPr bwMode="auto">
          <a:xfrm>
            <a:off x="3141569" y="6486525"/>
            <a:ext cx="271462"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Calibri" panose="020F0502020204030204" pitchFamily="34" charset="0"/>
              </a:rPr>
              <a:t>I2</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32" name="Rectangle 231">
            <a:extLst>
              <a:ext uri="{FF2B5EF4-FFF2-40B4-BE49-F238E27FC236}">
                <a16:creationId xmlns:a16="http://schemas.microsoft.com/office/drawing/2014/main" id="{E223B05D-7A09-49AD-B9F8-75C27FC6C6FA}"/>
              </a:ext>
            </a:extLst>
          </p:cNvPr>
          <p:cNvSpPr>
            <a:spLocks noChangeArrowheads="1"/>
          </p:cNvSpPr>
          <p:nvPr/>
        </p:nvSpPr>
        <p:spPr bwMode="auto">
          <a:xfrm>
            <a:off x="4119469" y="6486525"/>
            <a:ext cx="103187"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US" altLang="en-US" sz="1600" dirty="0">
                <a:solidFill>
                  <a:srgbClr val="000000"/>
                </a:solidFill>
                <a:latin typeface="Calibri" panose="020F0502020204030204" pitchFamily="34" charset="0"/>
              </a:rPr>
              <a:t>√</a:t>
            </a:r>
            <a:endParaRPr lang="en-US" altLang="en-US" dirty="0"/>
          </a:p>
        </p:txBody>
      </p:sp>
      <p:sp>
        <p:nvSpPr>
          <p:cNvPr id="233" name="Rectangle 232">
            <a:extLst>
              <a:ext uri="{FF2B5EF4-FFF2-40B4-BE49-F238E27FC236}">
                <a16:creationId xmlns:a16="http://schemas.microsoft.com/office/drawing/2014/main" id="{1A3B2B6E-3018-4912-A576-5EF447D03D94}"/>
              </a:ext>
            </a:extLst>
          </p:cNvPr>
          <p:cNvSpPr>
            <a:spLocks noChangeArrowheads="1"/>
          </p:cNvSpPr>
          <p:nvPr/>
        </p:nvSpPr>
        <p:spPr bwMode="auto">
          <a:xfrm>
            <a:off x="5638707" y="6486525"/>
            <a:ext cx="1020762"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lang="en-US" altLang="en-US" sz="1600" dirty="0">
                <a:latin typeface="Calibri" panose="020F0502020204030204" pitchFamily="34" charset="0"/>
              </a:rPr>
              <a:t>√</a:t>
            </a:r>
            <a:r>
              <a:rPr kumimoji="0" lang="en-US" altLang="en-US" sz="1600" b="0" i="0" u="none" strike="noStrike" cap="none" normalizeH="0" baseline="0" dirty="0">
                <a:ln>
                  <a:noFill/>
                </a:ln>
                <a:effectLst/>
                <a:latin typeface="Calibri" panose="020F0502020204030204" pitchFamily="34" charset="0"/>
              </a:rPr>
              <a:t> (Gaussian)</a:t>
            </a:r>
            <a:endParaRPr kumimoji="0" lang="en-US" altLang="en-US" sz="1800" b="0" i="0" u="none" strike="noStrike" cap="none" normalizeH="0" baseline="0" dirty="0">
              <a:ln>
                <a:noFill/>
              </a:ln>
              <a:effectLst/>
            </a:endParaRPr>
          </a:p>
        </p:txBody>
      </p:sp>
      <p:sp>
        <p:nvSpPr>
          <p:cNvPr id="234" name="Rectangle 233">
            <a:extLst>
              <a:ext uri="{FF2B5EF4-FFF2-40B4-BE49-F238E27FC236}">
                <a16:creationId xmlns:a16="http://schemas.microsoft.com/office/drawing/2014/main" id="{B4334B61-427E-4E83-BD4C-A11C965EAD90}"/>
              </a:ext>
            </a:extLst>
          </p:cNvPr>
          <p:cNvSpPr>
            <a:spLocks noChangeArrowheads="1"/>
          </p:cNvSpPr>
          <p:nvPr/>
        </p:nvSpPr>
        <p:spPr bwMode="auto">
          <a:xfrm>
            <a:off x="7056344" y="6486525"/>
            <a:ext cx="103187"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lang="en-US" altLang="en-US" sz="1600" dirty="0">
                <a:solidFill>
                  <a:srgbClr val="7030A0"/>
                </a:solidFill>
                <a:latin typeface="Calibri" panose="020F0502020204030204" pitchFamily="34" charset="0"/>
              </a:rPr>
              <a:t>√</a:t>
            </a:r>
            <a:endParaRPr kumimoji="0" lang="en-US" altLang="en-US" sz="1800" b="0" i="0" u="none" strike="noStrike" cap="none" normalizeH="0" baseline="0" dirty="0">
              <a:ln>
                <a:noFill/>
              </a:ln>
              <a:solidFill>
                <a:srgbClr val="7030A0"/>
              </a:solidFill>
              <a:effectLst/>
            </a:endParaRPr>
          </a:p>
        </p:txBody>
      </p:sp>
      <p:sp>
        <p:nvSpPr>
          <p:cNvPr id="235" name="Rectangle 234">
            <a:extLst>
              <a:ext uri="{FF2B5EF4-FFF2-40B4-BE49-F238E27FC236}">
                <a16:creationId xmlns:a16="http://schemas.microsoft.com/office/drawing/2014/main" id="{AFBAE50D-FD41-4EFA-9724-5BA5414BC627}"/>
              </a:ext>
            </a:extLst>
          </p:cNvPr>
          <p:cNvSpPr>
            <a:spLocks noChangeArrowheads="1"/>
          </p:cNvSpPr>
          <p:nvPr/>
        </p:nvSpPr>
        <p:spPr bwMode="auto">
          <a:xfrm>
            <a:off x="8072344" y="6486525"/>
            <a:ext cx="1195387"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7030A0"/>
                </a:solidFill>
                <a:effectLst/>
                <a:latin typeface="Calibri" panose="020F0502020204030204" pitchFamily="34" charset="0"/>
              </a:rPr>
              <a:t>66.2 (17.7%)</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36" name="Rectangle 235">
            <a:extLst>
              <a:ext uri="{FF2B5EF4-FFF2-40B4-BE49-F238E27FC236}">
                <a16:creationId xmlns:a16="http://schemas.microsoft.com/office/drawing/2014/main" id="{103B9B2B-C5F7-45AE-8959-14944918DF3B}"/>
              </a:ext>
            </a:extLst>
          </p:cNvPr>
          <p:cNvSpPr>
            <a:spLocks noChangeArrowheads="1"/>
          </p:cNvSpPr>
          <p:nvPr/>
        </p:nvSpPr>
        <p:spPr bwMode="auto">
          <a:xfrm>
            <a:off x="9489982" y="6486525"/>
            <a:ext cx="1196975"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7030A0"/>
                </a:solidFill>
                <a:effectLst/>
                <a:latin typeface="Calibri" panose="020F0502020204030204" pitchFamily="34" charset="0"/>
              </a:rPr>
              <a:t>52.4 (11.6%)</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37" name="Rectangle 236">
            <a:extLst>
              <a:ext uri="{FF2B5EF4-FFF2-40B4-BE49-F238E27FC236}">
                <a16:creationId xmlns:a16="http://schemas.microsoft.com/office/drawing/2014/main" id="{2DC49E6E-2D31-42F3-87A0-46789BCE2684}"/>
              </a:ext>
            </a:extLst>
          </p:cNvPr>
          <p:cNvSpPr/>
          <p:nvPr/>
        </p:nvSpPr>
        <p:spPr>
          <a:xfrm>
            <a:off x="5057126" y="3749762"/>
            <a:ext cx="6294993" cy="369332"/>
          </a:xfrm>
          <a:prstGeom prst="rect">
            <a:avLst/>
          </a:prstGeom>
        </p:spPr>
        <p:txBody>
          <a:bodyPr wrap="none">
            <a:spAutoFit/>
          </a:bodyPr>
          <a:lstStyle/>
          <a:p>
            <a:r>
              <a:rPr lang="en-US" dirty="0">
                <a:solidFill>
                  <a:srgbClr val="FF0000"/>
                </a:solidFill>
              </a:rPr>
              <a:t>[1]  </a:t>
            </a:r>
            <a:r>
              <a:rPr lang="de-DE" dirty="0">
                <a:solidFill>
                  <a:srgbClr val="FF0000"/>
                </a:solidFill>
              </a:rPr>
              <a:t>Sun et al., </a:t>
            </a:r>
            <a:r>
              <a:rPr lang="en-US" dirty="0">
                <a:solidFill>
                  <a:srgbClr val="FF0000"/>
                </a:solidFill>
              </a:rPr>
              <a:t>Compositional human pose regression, ICCV 2017.</a:t>
            </a:r>
          </a:p>
        </p:txBody>
      </p:sp>
    </p:spTree>
    <p:extLst>
      <p:ext uri="{BB962C8B-B14F-4D97-AF65-F5344CB8AC3E}">
        <p14:creationId xmlns:p14="http://schemas.microsoft.com/office/powerpoint/2010/main" val="2283285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6"/>
                                        </p:tgtEl>
                                        <p:attrNameLst>
                                          <p:attrName>style.visibility</p:attrName>
                                        </p:attrNameLst>
                                      </p:cBhvr>
                                      <p:to>
                                        <p:strVal val="visible"/>
                                      </p:to>
                                    </p:set>
                                    <p:animEffect transition="in" filter="fade">
                                      <p:cBhvr>
                                        <p:cTn id="7" dur="500"/>
                                        <p:tgtEl>
                                          <p:spTgt spid="19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7"/>
                                        </p:tgtEl>
                                        <p:attrNameLst>
                                          <p:attrName>style.visibility</p:attrName>
                                        </p:attrNameLst>
                                      </p:cBhvr>
                                      <p:to>
                                        <p:strVal val="visible"/>
                                      </p:to>
                                    </p:set>
                                    <p:animEffect transition="in" filter="fade">
                                      <p:cBhvr>
                                        <p:cTn id="10" dur="500"/>
                                        <p:tgtEl>
                                          <p:spTgt spid="19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98"/>
                                        </p:tgtEl>
                                        <p:attrNameLst>
                                          <p:attrName>style.visibility</p:attrName>
                                        </p:attrNameLst>
                                      </p:cBhvr>
                                      <p:to>
                                        <p:strVal val="visible"/>
                                      </p:to>
                                    </p:set>
                                    <p:animEffect transition="in" filter="fade">
                                      <p:cBhvr>
                                        <p:cTn id="13" dur="500"/>
                                        <p:tgtEl>
                                          <p:spTgt spid="19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99"/>
                                        </p:tgtEl>
                                        <p:attrNameLst>
                                          <p:attrName>style.visibility</p:attrName>
                                        </p:attrNameLst>
                                      </p:cBhvr>
                                      <p:to>
                                        <p:strVal val="visible"/>
                                      </p:to>
                                    </p:set>
                                    <p:animEffect transition="in" filter="fade">
                                      <p:cBhvr>
                                        <p:cTn id="16" dur="500"/>
                                        <p:tgtEl>
                                          <p:spTgt spid="199"/>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18"/>
                                        </p:tgtEl>
                                        <p:attrNameLst>
                                          <p:attrName>style.visibility</p:attrName>
                                        </p:attrNameLst>
                                      </p:cBhvr>
                                      <p:to>
                                        <p:strVal val="visible"/>
                                      </p:to>
                                    </p:set>
                                    <p:animEffect transition="in" filter="fade">
                                      <p:cBhvr>
                                        <p:cTn id="21" dur="500"/>
                                        <p:tgtEl>
                                          <p:spTgt spid="21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19"/>
                                        </p:tgtEl>
                                        <p:attrNameLst>
                                          <p:attrName>style.visibility</p:attrName>
                                        </p:attrNameLst>
                                      </p:cBhvr>
                                      <p:to>
                                        <p:strVal val="visible"/>
                                      </p:to>
                                    </p:set>
                                    <p:animEffect transition="in" filter="fade">
                                      <p:cBhvr>
                                        <p:cTn id="24" dur="500"/>
                                        <p:tgtEl>
                                          <p:spTgt spid="219"/>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20"/>
                                        </p:tgtEl>
                                        <p:attrNameLst>
                                          <p:attrName>style.visibility</p:attrName>
                                        </p:attrNameLst>
                                      </p:cBhvr>
                                      <p:to>
                                        <p:strVal val="visible"/>
                                      </p:to>
                                    </p:set>
                                    <p:animEffect transition="in" filter="fade">
                                      <p:cBhvr>
                                        <p:cTn id="27" dur="500"/>
                                        <p:tgtEl>
                                          <p:spTgt spid="220"/>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21"/>
                                        </p:tgtEl>
                                        <p:attrNameLst>
                                          <p:attrName>style.visibility</p:attrName>
                                        </p:attrNameLst>
                                      </p:cBhvr>
                                      <p:to>
                                        <p:strVal val="visible"/>
                                      </p:to>
                                    </p:set>
                                    <p:animEffect transition="in" filter="fade">
                                      <p:cBhvr>
                                        <p:cTn id="30" dur="500"/>
                                        <p:tgtEl>
                                          <p:spTgt spid="221"/>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203"/>
                                        </p:tgtEl>
                                        <p:attrNameLst>
                                          <p:attrName>style.visibility</p:attrName>
                                        </p:attrNameLst>
                                      </p:cBhvr>
                                      <p:to>
                                        <p:strVal val="visible"/>
                                      </p:to>
                                    </p:set>
                                    <p:animEffect transition="in" filter="fade">
                                      <p:cBhvr>
                                        <p:cTn id="35" dur="500"/>
                                        <p:tgtEl>
                                          <p:spTgt spid="203"/>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04"/>
                                        </p:tgtEl>
                                        <p:attrNameLst>
                                          <p:attrName>style.visibility</p:attrName>
                                        </p:attrNameLst>
                                      </p:cBhvr>
                                      <p:to>
                                        <p:strVal val="visible"/>
                                      </p:to>
                                    </p:set>
                                    <p:animEffect transition="in" filter="fade">
                                      <p:cBhvr>
                                        <p:cTn id="38" dur="500"/>
                                        <p:tgtEl>
                                          <p:spTgt spid="204"/>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05"/>
                                        </p:tgtEl>
                                        <p:attrNameLst>
                                          <p:attrName>style.visibility</p:attrName>
                                        </p:attrNameLst>
                                      </p:cBhvr>
                                      <p:to>
                                        <p:strVal val="visible"/>
                                      </p:to>
                                    </p:set>
                                    <p:animEffect transition="in" filter="fade">
                                      <p:cBhvr>
                                        <p:cTn id="41" dur="500"/>
                                        <p:tgtEl>
                                          <p:spTgt spid="205"/>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06"/>
                                        </p:tgtEl>
                                        <p:attrNameLst>
                                          <p:attrName>style.visibility</p:attrName>
                                        </p:attrNameLst>
                                      </p:cBhvr>
                                      <p:to>
                                        <p:strVal val="visible"/>
                                      </p:to>
                                    </p:set>
                                    <p:animEffect transition="in" filter="fade">
                                      <p:cBhvr>
                                        <p:cTn id="44" dur="500"/>
                                        <p:tgtEl>
                                          <p:spTgt spid="206"/>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07"/>
                                        </p:tgtEl>
                                        <p:attrNameLst>
                                          <p:attrName>style.visibility</p:attrName>
                                        </p:attrNameLst>
                                      </p:cBhvr>
                                      <p:to>
                                        <p:strVal val="visible"/>
                                      </p:to>
                                    </p:set>
                                    <p:animEffect transition="in" filter="fade">
                                      <p:cBhvr>
                                        <p:cTn id="47" dur="500"/>
                                        <p:tgtEl>
                                          <p:spTgt spid="207"/>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208"/>
                                        </p:tgtEl>
                                        <p:attrNameLst>
                                          <p:attrName>style.visibility</p:attrName>
                                        </p:attrNameLst>
                                      </p:cBhvr>
                                      <p:to>
                                        <p:strVal val="visible"/>
                                      </p:to>
                                    </p:set>
                                    <p:animEffect transition="in" filter="fade">
                                      <p:cBhvr>
                                        <p:cTn id="50" dur="500"/>
                                        <p:tgtEl>
                                          <p:spTgt spid="208"/>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12"/>
                                        </p:tgtEl>
                                        <p:attrNameLst>
                                          <p:attrName>style.visibility</p:attrName>
                                        </p:attrNameLst>
                                      </p:cBhvr>
                                      <p:to>
                                        <p:strVal val="visible"/>
                                      </p:to>
                                    </p:set>
                                    <p:animEffect transition="in" filter="fade">
                                      <p:cBhvr>
                                        <p:cTn id="53" dur="500"/>
                                        <p:tgtEl>
                                          <p:spTgt spid="212"/>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213"/>
                                        </p:tgtEl>
                                        <p:attrNameLst>
                                          <p:attrName>style.visibility</p:attrName>
                                        </p:attrNameLst>
                                      </p:cBhvr>
                                      <p:to>
                                        <p:strVal val="visible"/>
                                      </p:to>
                                    </p:set>
                                    <p:animEffect transition="in" filter="fade">
                                      <p:cBhvr>
                                        <p:cTn id="56" dur="500"/>
                                        <p:tgtEl>
                                          <p:spTgt spid="213"/>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214"/>
                                        </p:tgtEl>
                                        <p:attrNameLst>
                                          <p:attrName>style.visibility</p:attrName>
                                        </p:attrNameLst>
                                      </p:cBhvr>
                                      <p:to>
                                        <p:strVal val="visible"/>
                                      </p:to>
                                    </p:set>
                                    <p:animEffect transition="in" filter="fade">
                                      <p:cBhvr>
                                        <p:cTn id="59" dur="500"/>
                                        <p:tgtEl>
                                          <p:spTgt spid="214"/>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211"/>
                                        </p:tgtEl>
                                        <p:attrNameLst>
                                          <p:attrName>style.visibility</p:attrName>
                                        </p:attrNameLst>
                                      </p:cBhvr>
                                      <p:to>
                                        <p:strVal val="visible"/>
                                      </p:to>
                                    </p:set>
                                    <p:animEffect transition="in" filter="fade">
                                      <p:cBhvr>
                                        <p:cTn id="62" dur="500"/>
                                        <p:tgtEl>
                                          <p:spTgt spid="211"/>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224"/>
                                        </p:tgtEl>
                                        <p:attrNameLst>
                                          <p:attrName>style.visibility</p:attrName>
                                        </p:attrNameLst>
                                      </p:cBhvr>
                                      <p:to>
                                        <p:strVal val="visible"/>
                                      </p:to>
                                    </p:set>
                                    <p:animEffect transition="in" filter="fade">
                                      <p:cBhvr>
                                        <p:cTn id="67" dur="500"/>
                                        <p:tgtEl>
                                          <p:spTgt spid="224"/>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225"/>
                                        </p:tgtEl>
                                        <p:attrNameLst>
                                          <p:attrName>style.visibility</p:attrName>
                                        </p:attrNameLst>
                                      </p:cBhvr>
                                      <p:to>
                                        <p:strVal val="visible"/>
                                      </p:to>
                                    </p:set>
                                    <p:animEffect transition="in" filter="fade">
                                      <p:cBhvr>
                                        <p:cTn id="70" dur="500"/>
                                        <p:tgtEl>
                                          <p:spTgt spid="225"/>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226"/>
                                        </p:tgtEl>
                                        <p:attrNameLst>
                                          <p:attrName>style.visibility</p:attrName>
                                        </p:attrNameLst>
                                      </p:cBhvr>
                                      <p:to>
                                        <p:strVal val="visible"/>
                                      </p:to>
                                    </p:set>
                                    <p:animEffect transition="in" filter="fade">
                                      <p:cBhvr>
                                        <p:cTn id="73" dur="500"/>
                                        <p:tgtEl>
                                          <p:spTgt spid="226"/>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227"/>
                                        </p:tgtEl>
                                        <p:attrNameLst>
                                          <p:attrName>style.visibility</p:attrName>
                                        </p:attrNameLst>
                                      </p:cBhvr>
                                      <p:to>
                                        <p:strVal val="visible"/>
                                      </p:to>
                                    </p:set>
                                    <p:animEffect transition="in" filter="fade">
                                      <p:cBhvr>
                                        <p:cTn id="76" dur="500"/>
                                        <p:tgtEl>
                                          <p:spTgt spid="227"/>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228"/>
                                        </p:tgtEl>
                                        <p:attrNameLst>
                                          <p:attrName>style.visibility</p:attrName>
                                        </p:attrNameLst>
                                      </p:cBhvr>
                                      <p:to>
                                        <p:strVal val="visible"/>
                                      </p:to>
                                    </p:set>
                                    <p:animEffect transition="in" filter="fade">
                                      <p:cBhvr>
                                        <p:cTn id="79" dur="500"/>
                                        <p:tgtEl>
                                          <p:spTgt spid="228"/>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229"/>
                                        </p:tgtEl>
                                        <p:attrNameLst>
                                          <p:attrName>style.visibility</p:attrName>
                                        </p:attrNameLst>
                                      </p:cBhvr>
                                      <p:to>
                                        <p:strVal val="visible"/>
                                      </p:to>
                                    </p:set>
                                    <p:animEffect transition="in" filter="fade">
                                      <p:cBhvr>
                                        <p:cTn id="82" dur="500"/>
                                        <p:tgtEl>
                                          <p:spTgt spid="229"/>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232"/>
                                        </p:tgtEl>
                                        <p:attrNameLst>
                                          <p:attrName>style.visibility</p:attrName>
                                        </p:attrNameLst>
                                      </p:cBhvr>
                                      <p:to>
                                        <p:strVal val="visible"/>
                                      </p:to>
                                    </p:set>
                                    <p:animEffect transition="in" filter="fade">
                                      <p:cBhvr>
                                        <p:cTn id="85" dur="500"/>
                                        <p:tgtEl>
                                          <p:spTgt spid="232"/>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233"/>
                                        </p:tgtEl>
                                        <p:attrNameLst>
                                          <p:attrName>style.visibility</p:attrName>
                                        </p:attrNameLst>
                                      </p:cBhvr>
                                      <p:to>
                                        <p:strVal val="visible"/>
                                      </p:to>
                                    </p:set>
                                    <p:animEffect transition="in" filter="fade">
                                      <p:cBhvr>
                                        <p:cTn id="88" dur="500"/>
                                        <p:tgtEl>
                                          <p:spTgt spid="233"/>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234"/>
                                        </p:tgtEl>
                                        <p:attrNameLst>
                                          <p:attrName>style.visibility</p:attrName>
                                        </p:attrNameLst>
                                      </p:cBhvr>
                                      <p:to>
                                        <p:strVal val="visible"/>
                                      </p:to>
                                    </p:set>
                                    <p:animEffect transition="in" filter="fade">
                                      <p:cBhvr>
                                        <p:cTn id="91" dur="500"/>
                                        <p:tgtEl>
                                          <p:spTgt spid="234"/>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235"/>
                                        </p:tgtEl>
                                        <p:attrNameLst>
                                          <p:attrName>style.visibility</p:attrName>
                                        </p:attrNameLst>
                                      </p:cBhvr>
                                      <p:to>
                                        <p:strVal val="visible"/>
                                      </p:to>
                                    </p:set>
                                    <p:animEffect transition="in" filter="fade">
                                      <p:cBhvr>
                                        <p:cTn id="94" dur="500"/>
                                        <p:tgtEl>
                                          <p:spTgt spid="235"/>
                                        </p:tgtEl>
                                      </p:cBhvr>
                                    </p:animEffect>
                                  </p:childTnLst>
                                </p:cTn>
                              </p:par>
                            </p:childTnLst>
                          </p:cTn>
                        </p:par>
                      </p:childTnLst>
                    </p:cTn>
                  </p:par>
                  <p:par>
                    <p:cTn id="95" fill="hold">
                      <p:stCondLst>
                        <p:cond delay="indefinite"/>
                      </p:stCondLst>
                      <p:childTnLst>
                        <p:par>
                          <p:cTn id="96" fill="hold">
                            <p:stCondLst>
                              <p:cond delay="0"/>
                            </p:stCondLst>
                            <p:childTnLst>
                              <p:par>
                                <p:cTn id="97" presetID="10" presetClass="entr" presetSubtype="0" fill="hold" grpId="0" nodeType="clickEffect">
                                  <p:stCondLst>
                                    <p:cond delay="0"/>
                                  </p:stCondLst>
                                  <p:childTnLst>
                                    <p:set>
                                      <p:cBhvr>
                                        <p:cTn id="98" dur="1" fill="hold">
                                          <p:stCondLst>
                                            <p:cond delay="0"/>
                                          </p:stCondLst>
                                        </p:cTn>
                                        <p:tgtEl>
                                          <p:spTgt spid="130"/>
                                        </p:tgtEl>
                                        <p:attrNameLst>
                                          <p:attrName>style.visibility</p:attrName>
                                        </p:attrNameLst>
                                      </p:cBhvr>
                                      <p:to>
                                        <p:strVal val="visible"/>
                                      </p:to>
                                    </p:set>
                                    <p:animEffect transition="in" filter="fade">
                                      <p:cBhvr>
                                        <p:cTn id="99" dur="500"/>
                                        <p:tgtEl>
                                          <p:spTgt spid="130"/>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193"/>
                                        </p:tgtEl>
                                        <p:attrNameLst>
                                          <p:attrName>style.visibility</p:attrName>
                                        </p:attrNameLst>
                                      </p:cBhvr>
                                      <p:to>
                                        <p:strVal val="visible"/>
                                      </p:to>
                                    </p:set>
                                    <p:animEffect transition="in" filter="fade">
                                      <p:cBhvr>
                                        <p:cTn id="102" dur="500"/>
                                        <p:tgtEl>
                                          <p:spTgt spid="193"/>
                                        </p:tgtEl>
                                      </p:cBhvr>
                                    </p:animEffect>
                                  </p:childTnLst>
                                </p:cTn>
                              </p:par>
                              <p:par>
                                <p:cTn id="103" presetID="10" presetClass="entr" presetSubtype="0" fill="hold" grpId="0" nodeType="withEffect">
                                  <p:stCondLst>
                                    <p:cond delay="0"/>
                                  </p:stCondLst>
                                  <p:childTnLst>
                                    <p:set>
                                      <p:cBhvr>
                                        <p:cTn id="104" dur="1" fill="hold">
                                          <p:stCondLst>
                                            <p:cond delay="0"/>
                                          </p:stCondLst>
                                        </p:cTn>
                                        <p:tgtEl>
                                          <p:spTgt spid="237"/>
                                        </p:tgtEl>
                                        <p:attrNameLst>
                                          <p:attrName>style.visibility</p:attrName>
                                        </p:attrNameLst>
                                      </p:cBhvr>
                                      <p:to>
                                        <p:strVal val="visible"/>
                                      </p:to>
                                    </p:set>
                                    <p:animEffect transition="in" filter="fade">
                                      <p:cBhvr>
                                        <p:cTn id="105" dur="500"/>
                                        <p:tgtEl>
                                          <p:spTgt spid="237"/>
                                        </p:tgtEl>
                                      </p:cBhvr>
                                    </p:animEffect>
                                  </p:childTnLst>
                                </p:cTn>
                              </p:par>
                              <p:par>
                                <p:cTn id="106" presetID="10" presetClass="entr" presetSubtype="0" fill="hold" grpId="0" nodeType="withEffect">
                                  <p:stCondLst>
                                    <p:cond delay="0"/>
                                  </p:stCondLst>
                                  <p:childTnLst>
                                    <p:set>
                                      <p:cBhvr>
                                        <p:cTn id="107" dur="1" fill="hold">
                                          <p:stCondLst>
                                            <p:cond delay="0"/>
                                          </p:stCondLst>
                                        </p:cTn>
                                        <p:tgtEl>
                                          <p:spTgt spid="175"/>
                                        </p:tgtEl>
                                        <p:attrNameLst>
                                          <p:attrName>style.visibility</p:attrName>
                                        </p:attrNameLst>
                                      </p:cBhvr>
                                      <p:to>
                                        <p:strVal val="visible"/>
                                      </p:to>
                                    </p:set>
                                    <p:animEffect transition="in" filter="fade">
                                      <p:cBhvr>
                                        <p:cTn id="108" dur="500"/>
                                        <p:tgtEl>
                                          <p:spTgt spid="175"/>
                                        </p:tgtEl>
                                      </p:cBhvr>
                                    </p:animEffect>
                                  </p:childTnLst>
                                </p:cTn>
                              </p:par>
                              <p:par>
                                <p:cTn id="109" presetID="1" presetClass="entr" presetSubtype="0" fill="hold" nodeType="withEffect">
                                  <p:stCondLst>
                                    <p:cond delay="0"/>
                                  </p:stCondLst>
                                  <p:childTnLst>
                                    <p:set>
                                      <p:cBhvr>
                                        <p:cTn id="1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presetID="10" presetClass="entr" presetSubtype="0" fill="hold" grpId="0" nodeType="clickEffect">
                                  <p:stCondLst>
                                    <p:cond delay="0"/>
                                  </p:stCondLst>
                                  <p:childTnLst>
                                    <p:set>
                                      <p:cBhvr>
                                        <p:cTn id="114" dur="1" fill="hold">
                                          <p:stCondLst>
                                            <p:cond delay="0"/>
                                          </p:stCondLst>
                                        </p:cTn>
                                        <p:tgtEl>
                                          <p:spTgt spid="137"/>
                                        </p:tgtEl>
                                        <p:attrNameLst>
                                          <p:attrName>style.visibility</p:attrName>
                                        </p:attrNameLst>
                                      </p:cBhvr>
                                      <p:to>
                                        <p:strVal val="visible"/>
                                      </p:to>
                                    </p:set>
                                    <p:animEffect transition="in" filter="fade">
                                      <p:cBhvr>
                                        <p:cTn id="115" dur="500"/>
                                        <p:tgtEl>
                                          <p:spTgt spid="137"/>
                                        </p:tgtEl>
                                      </p:cBhvr>
                                    </p:animEffect>
                                  </p:childTnLst>
                                </p:cTn>
                              </p:par>
                              <p:par>
                                <p:cTn id="116" presetID="10" presetClass="entr" presetSubtype="0" fill="hold" grpId="0" nodeType="withEffect">
                                  <p:stCondLst>
                                    <p:cond delay="0"/>
                                  </p:stCondLst>
                                  <p:childTnLst>
                                    <p:set>
                                      <p:cBhvr>
                                        <p:cTn id="117" dur="1" fill="hold">
                                          <p:stCondLst>
                                            <p:cond delay="0"/>
                                          </p:stCondLst>
                                        </p:cTn>
                                        <p:tgtEl>
                                          <p:spTgt spid="144"/>
                                        </p:tgtEl>
                                        <p:attrNameLst>
                                          <p:attrName>style.visibility</p:attrName>
                                        </p:attrNameLst>
                                      </p:cBhvr>
                                      <p:to>
                                        <p:strVal val="visible"/>
                                      </p:to>
                                    </p:set>
                                    <p:animEffect transition="in" filter="fade">
                                      <p:cBhvr>
                                        <p:cTn id="118" dur="500"/>
                                        <p:tgtEl>
                                          <p:spTgt spid="144"/>
                                        </p:tgtEl>
                                      </p:cBhvr>
                                    </p:animEffect>
                                  </p:childTnLst>
                                </p:cTn>
                              </p:par>
                              <p:par>
                                <p:cTn id="119" presetID="10" presetClass="entr" presetSubtype="0" fill="hold" grpId="0" nodeType="withEffect">
                                  <p:stCondLst>
                                    <p:cond delay="0"/>
                                  </p:stCondLst>
                                  <p:childTnLst>
                                    <p:set>
                                      <p:cBhvr>
                                        <p:cTn id="120" dur="1" fill="hold">
                                          <p:stCondLst>
                                            <p:cond delay="0"/>
                                          </p:stCondLst>
                                        </p:cTn>
                                        <p:tgtEl>
                                          <p:spTgt spid="150"/>
                                        </p:tgtEl>
                                        <p:attrNameLst>
                                          <p:attrName>style.visibility</p:attrName>
                                        </p:attrNameLst>
                                      </p:cBhvr>
                                      <p:to>
                                        <p:strVal val="visible"/>
                                      </p:to>
                                    </p:set>
                                    <p:animEffect transition="in" filter="fade">
                                      <p:cBhvr>
                                        <p:cTn id="121" dur="500"/>
                                        <p:tgtEl>
                                          <p:spTgt spid="150"/>
                                        </p:tgtEl>
                                      </p:cBhvr>
                                    </p:animEffect>
                                  </p:childTnLst>
                                </p:cTn>
                              </p:par>
                              <p:par>
                                <p:cTn id="122" presetID="10" presetClass="entr" presetSubtype="0" fill="hold" grpId="0" nodeType="withEffect">
                                  <p:stCondLst>
                                    <p:cond delay="0"/>
                                  </p:stCondLst>
                                  <p:childTnLst>
                                    <p:set>
                                      <p:cBhvr>
                                        <p:cTn id="123" dur="1" fill="hold">
                                          <p:stCondLst>
                                            <p:cond delay="0"/>
                                          </p:stCondLst>
                                        </p:cTn>
                                        <p:tgtEl>
                                          <p:spTgt spid="157"/>
                                        </p:tgtEl>
                                        <p:attrNameLst>
                                          <p:attrName>style.visibility</p:attrName>
                                        </p:attrNameLst>
                                      </p:cBhvr>
                                      <p:to>
                                        <p:strVal val="visible"/>
                                      </p:to>
                                    </p:set>
                                    <p:animEffect transition="in" filter="fade">
                                      <p:cBhvr>
                                        <p:cTn id="124" dur="500"/>
                                        <p:tgtEl>
                                          <p:spTgt spid="157"/>
                                        </p:tgtEl>
                                      </p:cBhvr>
                                    </p:animEffect>
                                  </p:childTnLst>
                                </p:cTn>
                              </p:par>
                              <p:par>
                                <p:cTn id="125" presetID="10" presetClass="entr" presetSubtype="0" fill="hold" grpId="0" nodeType="withEffect">
                                  <p:stCondLst>
                                    <p:cond delay="0"/>
                                  </p:stCondLst>
                                  <p:childTnLst>
                                    <p:set>
                                      <p:cBhvr>
                                        <p:cTn id="126" dur="1" fill="hold">
                                          <p:stCondLst>
                                            <p:cond delay="0"/>
                                          </p:stCondLst>
                                        </p:cTn>
                                        <p:tgtEl>
                                          <p:spTgt spid="163"/>
                                        </p:tgtEl>
                                        <p:attrNameLst>
                                          <p:attrName>style.visibility</p:attrName>
                                        </p:attrNameLst>
                                      </p:cBhvr>
                                      <p:to>
                                        <p:strVal val="visible"/>
                                      </p:to>
                                    </p:set>
                                    <p:animEffect transition="in" filter="fade">
                                      <p:cBhvr>
                                        <p:cTn id="127" dur="500"/>
                                        <p:tgtEl>
                                          <p:spTgt spid="163"/>
                                        </p:tgtEl>
                                      </p:cBhvr>
                                    </p:animEffect>
                                  </p:childTnLst>
                                </p:cTn>
                              </p:par>
                              <p:par>
                                <p:cTn id="128" presetID="10" presetClass="entr" presetSubtype="0" fill="hold" grpId="0" nodeType="withEffect">
                                  <p:stCondLst>
                                    <p:cond delay="0"/>
                                  </p:stCondLst>
                                  <p:childTnLst>
                                    <p:set>
                                      <p:cBhvr>
                                        <p:cTn id="129" dur="1" fill="hold">
                                          <p:stCondLst>
                                            <p:cond delay="0"/>
                                          </p:stCondLst>
                                        </p:cTn>
                                        <p:tgtEl>
                                          <p:spTgt spid="169"/>
                                        </p:tgtEl>
                                        <p:attrNameLst>
                                          <p:attrName>style.visibility</p:attrName>
                                        </p:attrNameLst>
                                      </p:cBhvr>
                                      <p:to>
                                        <p:strVal val="visible"/>
                                      </p:to>
                                    </p:set>
                                    <p:animEffect transition="in" filter="fade">
                                      <p:cBhvr>
                                        <p:cTn id="130" dur="500"/>
                                        <p:tgtEl>
                                          <p:spTgt spid="169"/>
                                        </p:tgtEl>
                                      </p:cBhvr>
                                    </p:animEffect>
                                  </p:childTnLst>
                                </p:cTn>
                              </p:par>
                              <p:par>
                                <p:cTn id="131" presetID="10" presetClass="entr" presetSubtype="0" fill="hold" grpId="0" nodeType="withEffect">
                                  <p:stCondLst>
                                    <p:cond delay="0"/>
                                  </p:stCondLst>
                                  <p:childTnLst>
                                    <p:set>
                                      <p:cBhvr>
                                        <p:cTn id="132" dur="1" fill="hold">
                                          <p:stCondLst>
                                            <p:cond delay="0"/>
                                          </p:stCondLst>
                                        </p:cTn>
                                        <p:tgtEl>
                                          <p:spTgt spid="183"/>
                                        </p:tgtEl>
                                        <p:attrNameLst>
                                          <p:attrName>style.visibility</p:attrName>
                                        </p:attrNameLst>
                                      </p:cBhvr>
                                      <p:to>
                                        <p:strVal val="visible"/>
                                      </p:to>
                                    </p:set>
                                    <p:animEffect transition="in" filter="fade">
                                      <p:cBhvr>
                                        <p:cTn id="133" dur="500"/>
                                        <p:tgtEl>
                                          <p:spTgt spid="183"/>
                                        </p:tgtEl>
                                      </p:cBhvr>
                                    </p:animEffect>
                                  </p:childTnLst>
                                </p:cTn>
                              </p:par>
                              <p:par>
                                <p:cTn id="134" presetID="10" presetClass="entr" presetSubtype="0" fill="hold" grpId="0" nodeType="withEffect">
                                  <p:stCondLst>
                                    <p:cond delay="0"/>
                                  </p:stCondLst>
                                  <p:childTnLst>
                                    <p:set>
                                      <p:cBhvr>
                                        <p:cTn id="135" dur="1" fill="hold">
                                          <p:stCondLst>
                                            <p:cond delay="0"/>
                                          </p:stCondLst>
                                        </p:cTn>
                                        <p:tgtEl>
                                          <p:spTgt spid="200"/>
                                        </p:tgtEl>
                                        <p:attrNameLst>
                                          <p:attrName>style.visibility</p:attrName>
                                        </p:attrNameLst>
                                      </p:cBhvr>
                                      <p:to>
                                        <p:strVal val="visible"/>
                                      </p:to>
                                    </p:set>
                                    <p:animEffect transition="in" filter="fade">
                                      <p:cBhvr>
                                        <p:cTn id="136" dur="500"/>
                                        <p:tgtEl>
                                          <p:spTgt spid="200"/>
                                        </p:tgtEl>
                                      </p:cBhvr>
                                    </p:animEffect>
                                  </p:childTnLst>
                                </p:cTn>
                              </p:par>
                              <p:par>
                                <p:cTn id="137" presetID="10" presetClass="entr" presetSubtype="0" fill="hold" grpId="0" nodeType="withEffect">
                                  <p:stCondLst>
                                    <p:cond delay="0"/>
                                  </p:stCondLst>
                                  <p:childTnLst>
                                    <p:set>
                                      <p:cBhvr>
                                        <p:cTn id="138" dur="1" fill="hold">
                                          <p:stCondLst>
                                            <p:cond delay="0"/>
                                          </p:stCondLst>
                                        </p:cTn>
                                        <p:tgtEl>
                                          <p:spTgt spid="209"/>
                                        </p:tgtEl>
                                        <p:attrNameLst>
                                          <p:attrName>style.visibility</p:attrName>
                                        </p:attrNameLst>
                                      </p:cBhvr>
                                      <p:to>
                                        <p:strVal val="visible"/>
                                      </p:to>
                                    </p:set>
                                    <p:animEffect transition="in" filter="fade">
                                      <p:cBhvr>
                                        <p:cTn id="139" dur="500"/>
                                        <p:tgtEl>
                                          <p:spTgt spid="209"/>
                                        </p:tgtEl>
                                      </p:cBhvr>
                                    </p:animEffect>
                                  </p:childTnLst>
                                </p:cTn>
                              </p:par>
                              <p:par>
                                <p:cTn id="140" presetID="10" presetClass="entr" presetSubtype="0" fill="hold" grpId="0" nodeType="withEffect">
                                  <p:stCondLst>
                                    <p:cond delay="0"/>
                                  </p:stCondLst>
                                  <p:childTnLst>
                                    <p:set>
                                      <p:cBhvr>
                                        <p:cTn id="141" dur="1" fill="hold">
                                          <p:stCondLst>
                                            <p:cond delay="0"/>
                                          </p:stCondLst>
                                        </p:cTn>
                                        <p:tgtEl>
                                          <p:spTgt spid="215"/>
                                        </p:tgtEl>
                                        <p:attrNameLst>
                                          <p:attrName>style.visibility</p:attrName>
                                        </p:attrNameLst>
                                      </p:cBhvr>
                                      <p:to>
                                        <p:strVal val="visible"/>
                                      </p:to>
                                    </p:set>
                                    <p:animEffect transition="in" filter="fade">
                                      <p:cBhvr>
                                        <p:cTn id="142" dur="500"/>
                                        <p:tgtEl>
                                          <p:spTgt spid="215"/>
                                        </p:tgtEl>
                                      </p:cBhvr>
                                    </p:animEffect>
                                  </p:childTnLst>
                                </p:cTn>
                              </p:par>
                              <p:par>
                                <p:cTn id="143" presetID="10" presetClass="entr" presetSubtype="0" fill="hold" grpId="0" nodeType="withEffect">
                                  <p:stCondLst>
                                    <p:cond delay="0"/>
                                  </p:stCondLst>
                                  <p:childTnLst>
                                    <p:set>
                                      <p:cBhvr>
                                        <p:cTn id="144" dur="1" fill="hold">
                                          <p:stCondLst>
                                            <p:cond delay="0"/>
                                          </p:stCondLst>
                                        </p:cTn>
                                        <p:tgtEl>
                                          <p:spTgt spid="222"/>
                                        </p:tgtEl>
                                        <p:attrNameLst>
                                          <p:attrName>style.visibility</p:attrName>
                                        </p:attrNameLst>
                                      </p:cBhvr>
                                      <p:to>
                                        <p:strVal val="visible"/>
                                      </p:to>
                                    </p:set>
                                    <p:animEffect transition="in" filter="fade">
                                      <p:cBhvr>
                                        <p:cTn id="145" dur="500"/>
                                        <p:tgtEl>
                                          <p:spTgt spid="222"/>
                                        </p:tgtEl>
                                      </p:cBhvr>
                                    </p:animEffect>
                                  </p:childTnLst>
                                </p:cTn>
                              </p:par>
                              <p:par>
                                <p:cTn id="146" presetID="10" presetClass="entr" presetSubtype="0" fill="hold" grpId="0" nodeType="withEffect">
                                  <p:stCondLst>
                                    <p:cond delay="0"/>
                                  </p:stCondLst>
                                  <p:childTnLst>
                                    <p:set>
                                      <p:cBhvr>
                                        <p:cTn id="147" dur="1" fill="hold">
                                          <p:stCondLst>
                                            <p:cond delay="0"/>
                                          </p:stCondLst>
                                        </p:cTn>
                                        <p:tgtEl>
                                          <p:spTgt spid="230"/>
                                        </p:tgtEl>
                                        <p:attrNameLst>
                                          <p:attrName>style.visibility</p:attrName>
                                        </p:attrNameLst>
                                      </p:cBhvr>
                                      <p:to>
                                        <p:strVal val="visible"/>
                                      </p:to>
                                    </p:set>
                                    <p:animEffect transition="in" filter="fade">
                                      <p:cBhvr>
                                        <p:cTn id="148" dur="500"/>
                                        <p:tgtEl>
                                          <p:spTgt spid="230"/>
                                        </p:tgtEl>
                                      </p:cBhvr>
                                    </p:animEffect>
                                  </p:childTnLst>
                                </p:cTn>
                              </p:par>
                              <p:par>
                                <p:cTn id="149" presetID="10" presetClass="entr" presetSubtype="0" fill="hold" grpId="0" nodeType="withEffect">
                                  <p:stCondLst>
                                    <p:cond delay="0"/>
                                  </p:stCondLst>
                                  <p:childTnLst>
                                    <p:set>
                                      <p:cBhvr>
                                        <p:cTn id="150" dur="1" fill="hold">
                                          <p:stCondLst>
                                            <p:cond delay="0"/>
                                          </p:stCondLst>
                                        </p:cTn>
                                        <p:tgtEl>
                                          <p:spTgt spid="236"/>
                                        </p:tgtEl>
                                        <p:attrNameLst>
                                          <p:attrName>style.visibility</p:attrName>
                                        </p:attrNameLst>
                                      </p:cBhvr>
                                      <p:to>
                                        <p:strVal val="visible"/>
                                      </p:to>
                                    </p:set>
                                    <p:animEffect transition="in" filter="fade">
                                      <p:cBhvr>
                                        <p:cTn id="151" dur="500"/>
                                        <p:tgtEl>
                                          <p:spTgt spid="2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0" grpId="0" animBg="1"/>
      <p:bldP spid="137" grpId="0" animBg="1"/>
      <p:bldP spid="144" grpId="0" animBg="1"/>
      <p:bldP spid="150" grpId="0" animBg="1"/>
      <p:bldP spid="157" grpId="0" animBg="1"/>
      <p:bldP spid="163" grpId="0" animBg="1"/>
      <p:bldP spid="169" grpId="0" animBg="1"/>
      <p:bldP spid="175" grpId="0" animBg="1"/>
      <p:bldP spid="183" grpId="0" animBg="1"/>
      <p:bldP spid="193" grpId="0"/>
      <p:bldP spid="196" grpId="0"/>
      <p:bldP spid="197" grpId="0"/>
      <p:bldP spid="198" grpId="0"/>
      <p:bldP spid="199" grpId="0"/>
      <p:bldP spid="200" grpId="0"/>
      <p:bldP spid="203" grpId="0"/>
      <p:bldP spid="204" grpId="0"/>
      <p:bldP spid="205" grpId="0"/>
      <p:bldP spid="206" grpId="0"/>
      <p:bldP spid="207" grpId="0"/>
      <p:bldP spid="208" grpId="0"/>
      <p:bldP spid="209" grpId="0"/>
      <p:bldP spid="211" grpId="0"/>
      <p:bldP spid="212" grpId="0"/>
      <p:bldP spid="213" grpId="0"/>
      <p:bldP spid="214" grpId="0"/>
      <p:bldP spid="215" grpId="0"/>
      <p:bldP spid="218" grpId="0"/>
      <p:bldP spid="219" grpId="0"/>
      <p:bldP spid="220" grpId="0"/>
      <p:bldP spid="221" grpId="0"/>
      <p:bldP spid="222" grpId="0"/>
      <p:bldP spid="224" grpId="0"/>
      <p:bldP spid="225" grpId="0"/>
      <p:bldP spid="226" grpId="0"/>
      <p:bldP spid="227" grpId="0"/>
      <p:bldP spid="228" grpId="0"/>
      <p:bldP spid="229" grpId="0"/>
      <p:bldP spid="230" grpId="0"/>
      <p:bldP spid="232" grpId="0"/>
      <p:bldP spid="233" grpId="0"/>
      <p:bldP spid="234" grpId="0"/>
      <p:bldP spid="235" grpId="0"/>
      <p:bldP spid="236" grpId="0"/>
      <p:bldP spid="23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D79C3-5443-4618-8070-D0DC66127953}"/>
              </a:ext>
            </a:extLst>
          </p:cNvPr>
          <p:cNvSpPr>
            <a:spLocks noGrp="1"/>
          </p:cNvSpPr>
          <p:nvPr>
            <p:ph type="title"/>
          </p:nvPr>
        </p:nvSpPr>
        <p:spPr/>
        <p:txBody>
          <a:bodyPr/>
          <a:lstStyle/>
          <a:p>
            <a:r>
              <a:rPr lang="en-US" dirty="0"/>
              <a:t>Ablation Study: Image &amp; Heatmap Resolution</a:t>
            </a:r>
          </a:p>
        </p:txBody>
      </p:sp>
      <p:sp>
        <p:nvSpPr>
          <p:cNvPr id="5" name="Content Placeholder 2">
            <a:extLst>
              <a:ext uri="{FF2B5EF4-FFF2-40B4-BE49-F238E27FC236}">
                <a16:creationId xmlns:a16="http://schemas.microsoft.com/office/drawing/2014/main" id="{D340C4C8-E2B9-4151-9D38-91B223CCE1F8}"/>
              </a:ext>
            </a:extLst>
          </p:cNvPr>
          <p:cNvSpPr txBox="1">
            <a:spLocks/>
          </p:cNvSpPr>
          <p:nvPr/>
        </p:nvSpPr>
        <p:spPr>
          <a:xfrm>
            <a:off x="700363" y="4340225"/>
            <a:ext cx="10846175" cy="18573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Small </a:t>
            </a:r>
            <a:r>
              <a:rPr lang="en-US" sz="2400" dirty="0">
                <a:solidFill>
                  <a:srgbClr val="00B050"/>
                </a:solidFill>
              </a:rPr>
              <a:t>image size</a:t>
            </a:r>
            <a:r>
              <a:rPr lang="en-US" sz="2400" dirty="0"/>
              <a:t> and </a:t>
            </a:r>
            <a:r>
              <a:rPr lang="en-US" sz="2400" dirty="0">
                <a:solidFill>
                  <a:srgbClr val="0070C0"/>
                </a:solidFill>
              </a:rPr>
              <a:t>heatmap size</a:t>
            </a:r>
            <a:r>
              <a:rPr lang="en-US" sz="2400" dirty="0"/>
              <a:t> obtains larger error, but needs less FLOPs.</a:t>
            </a:r>
          </a:p>
          <a:p>
            <a:r>
              <a:rPr lang="en-US" altLang="zh-CN" sz="2400" dirty="0">
                <a:solidFill>
                  <a:srgbClr val="7030A0"/>
                </a:solidFill>
              </a:rPr>
              <a:t>Integral regression</a:t>
            </a:r>
            <a:r>
              <a:rPr lang="en-US" altLang="zh-CN" sz="2400" dirty="0"/>
              <a:t> improves </a:t>
            </a:r>
            <a:r>
              <a:rPr lang="en-US" sz="2400" dirty="0"/>
              <a:t>accuracy under all cases, especially using small size.</a:t>
            </a:r>
          </a:p>
          <a:p>
            <a:r>
              <a:rPr lang="en-US" sz="2400" dirty="0"/>
              <a:t>A better choice when </a:t>
            </a:r>
            <a:r>
              <a:rPr lang="en-US" sz="2400" dirty="0">
                <a:solidFill>
                  <a:srgbClr val="FF0000"/>
                </a:solidFill>
              </a:rPr>
              <a:t>computational cost</a:t>
            </a:r>
            <a:r>
              <a:rPr lang="en-US" sz="2400" dirty="0"/>
              <a:t> is demanding, in practical scenarios.</a:t>
            </a:r>
          </a:p>
          <a:p>
            <a:endParaRPr lang="en-US" sz="2400" dirty="0"/>
          </a:p>
        </p:txBody>
      </p:sp>
      <p:sp>
        <p:nvSpPr>
          <p:cNvPr id="3" name="Rectangle 2">
            <a:extLst>
              <a:ext uri="{FF2B5EF4-FFF2-40B4-BE49-F238E27FC236}">
                <a16:creationId xmlns:a16="http://schemas.microsoft.com/office/drawing/2014/main" id="{28A661C4-1B39-48F1-A33E-47B8CCC5C3EC}"/>
              </a:ext>
            </a:extLst>
          </p:cNvPr>
          <p:cNvSpPr/>
          <p:nvPr/>
        </p:nvSpPr>
        <p:spPr>
          <a:xfrm>
            <a:off x="9428257" y="1630461"/>
            <a:ext cx="2573243" cy="646331"/>
          </a:xfrm>
          <a:prstGeom prst="rect">
            <a:avLst/>
          </a:prstGeom>
        </p:spPr>
        <p:txBody>
          <a:bodyPr wrap="square">
            <a:spAutoFit/>
          </a:bodyPr>
          <a:lstStyle/>
          <a:p>
            <a:r>
              <a:rPr lang="en-US" dirty="0">
                <a:solidFill>
                  <a:srgbClr val="222222"/>
                </a:solidFill>
                <a:latin typeface="Arial" panose="020B0604020202020204" pitchFamily="34" charset="0"/>
              </a:rPr>
              <a:t>FLOPs: floating point operations per second.</a:t>
            </a:r>
            <a:endParaRPr lang="en-US" dirty="0"/>
          </a:p>
        </p:txBody>
      </p:sp>
      <p:sp>
        <p:nvSpPr>
          <p:cNvPr id="13" name="Arrow: Right 12">
            <a:extLst>
              <a:ext uri="{FF2B5EF4-FFF2-40B4-BE49-F238E27FC236}">
                <a16:creationId xmlns:a16="http://schemas.microsoft.com/office/drawing/2014/main" id="{19208505-C8F5-4457-844E-A5556FF41F32}"/>
              </a:ext>
            </a:extLst>
          </p:cNvPr>
          <p:cNvSpPr/>
          <p:nvPr/>
        </p:nvSpPr>
        <p:spPr>
          <a:xfrm rot="5400000">
            <a:off x="3232063" y="2658706"/>
            <a:ext cx="247652" cy="145812"/>
          </a:xfrm>
          <a:prstGeom prst="rightArrow">
            <a:avLst/>
          </a:prstGeom>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Arrow: Right 13">
            <a:extLst>
              <a:ext uri="{FF2B5EF4-FFF2-40B4-BE49-F238E27FC236}">
                <a16:creationId xmlns:a16="http://schemas.microsoft.com/office/drawing/2014/main" id="{020091B1-BD2E-41C2-A492-35C0030FBB71}"/>
              </a:ext>
            </a:extLst>
          </p:cNvPr>
          <p:cNvSpPr/>
          <p:nvPr/>
        </p:nvSpPr>
        <p:spPr>
          <a:xfrm rot="5400000">
            <a:off x="3232063" y="1934268"/>
            <a:ext cx="247652" cy="145812"/>
          </a:xfrm>
          <a:prstGeom prst="rightArrow">
            <a:avLst/>
          </a:prstGeom>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rrow: Right 14">
            <a:extLst>
              <a:ext uri="{FF2B5EF4-FFF2-40B4-BE49-F238E27FC236}">
                <a16:creationId xmlns:a16="http://schemas.microsoft.com/office/drawing/2014/main" id="{115FD2EE-31DC-4BD5-B391-8CD570C5B0A4}"/>
              </a:ext>
            </a:extLst>
          </p:cNvPr>
          <p:cNvSpPr/>
          <p:nvPr/>
        </p:nvSpPr>
        <p:spPr>
          <a:xfrm rot="5400000">
            <a:off x="4901417" y="1934268"/>
            <a:ext cx="247652" cy="145812"/>
          </a:xfrm>
          <a:prstGeom prst="rightArrow">
            <a:avLst/>
          </a:prstGeom>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Arrow: Right 15">
            <a:extLst>
              <a:ext uri="{FF2B5EF4-FFF2-40B4-BE49-F238E27FC236}">
                <a16:creationId xmlns:a16="http://schemas.microsoft.com/office/drawing/2014/main" id="{6BB68215-F6C6-4D1F-A4E2-1D6A45137681}"/>
              </a:ext>
            </a:extLst>
          </p:cNvPr>
          <p:cNvSpPr/>
          <p:nvPr/>
        </p:nvSpPr>
        <p:spPr>
          <a:xfrm rot="5400000">
            <a:off x="4901417" y="2657381"/>
            <a:ext cx="247652" cy="145812"/>
          </a:xfrm>
          <a:prstGeom prst="rightArrow">
            <a:avLst/>
          </a:prstGeom>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Arrow: Right 16">
            <a:extLst>
              <a:ext uri="{FF2B5EF4-FFF2-40B4-BE49-F238E27FC236}">
                <a16:creationId xmlns:a16="http://schemas.microsoft.com/office/drawing/2014/main" id="{83935F00-2A7F-4777-8E42-F9A59D2A011A}"/>
              </a:ext>
            </a:extLst>
          </p:cNvPr>
          <p:cNvSpPr/>
          <p:nvPr/>
        </p:nvSpPr>
        <p:spPr>
          <a:xfrm rot="5400000">
            <a:off x="1867180" y="2267349"/>
            <a:ext cx="247652" cy="145812"/>
          </a:xfrm>
          <a:prstGeom prst="rightArrow">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Arrow: Right 17">
            <a:extLst>
              <a:ext uri="{FF2B5EF4-FFF2-40B4-BE49-F238E27FC236}">
                <a16:creationId xmlns:a16="http://schemas.microsoft.com/office/drawing/2014/main" id="{924DF781-1463-4667-B21D-856A9F7BE34C}"/>
              </a:ext>
            </a:extLst>
          </p:cNvPr>
          <p:cNvSpPr/>
          <p:nvPr/>
        </p:nvSpPr>
        <p:spPr>
          <a:xfrm rot="5400000">
            <a:off x="4901417" y="2267349"/>
            <a:ext cx="247652" cy="145812"/>
          </a:xfrm>
          <a:prstGeom prst="rightArrow">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utoShape 3">
            <a:extLst>
              <a:ext uri="{FF2B5EF4-FFF2-40B4-BE49-F238E27FC236}">
                <a16:creationId xmlns:a16="http://schemas.microsoft.com/office/drawing/2014/main" id="{A6D06E09-EDE4-46CA-BEFE-8C466F3CB2CF}"/>
              </a:ext>
            </a:extLst>
          </p:cNvPr>
          <p:cNvSpPr>
            <a:spLocks noChangeAspect="1" noChangeArrowheads="1" noTextEdit="1"/>
          </p:cNvSpPr>
          <p:nvPr/>
        </p:nvSpPr>
        <p:spPr bwMode="auto">
          <a:xfrm>
            <a:off x="1828894" y="1626393"/>
            <a:ext cx="7537450" cy="2282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Rectangle 5">
            <a:extLst>
              <a:ext uri="{FF2B5EF4-FFF2-40B4-BE49-F238E27FC236}">
                <a16:creationId xmlns:a16="http://schemas.microsoft.com/office/drawing/2014/main" id="{3051E90D-FEB1-4DD9-BA02-0598EE0BE3F5}"/>
              </a:ext>
            </a:extLst>
          </p:cNvPr>
          <p:cNvSpPr>
            <a:spLocks noChangeArrowheads="1"/>
          </p:cNvSpPr>
          <p:nvPr/>
        </p:nvSpPr>
        <p:spPr bwMode="auto">
          <a:xfrm>
            <a:off x="1833657" y="1658143"/>
            <a:ext cx="1506538" cy="655638"/>
          </a:xfrm>
          <a:prstGeom prst="rect">
            <a:avLst/>
          </a:prstGeom>
          <a:solidFill>
            <a:srgbClr val="4472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Rectangle 6">
            <a:extLst>
              <a:ext uri="{FF2B5EF4-FFF2-40B4-BE49-F238E27FC236}">
                <a16:creationId xmlns:a16="http://schemas.microsoft.com/office/drawing/2014/main" id="{A4315E2D-EE67-45BE-BB85-777765FB4E3F}"/>
              </a:ext>
            </a:extLst>
          </p:cNvPr>
          <p:cNvSpPr>
            <a:spLocks noChangeArrowheads="1"/>
          </p:cNvSpPr>
          <p:nvPr/>
        </p:nvSpPr>
        <p:spPr bwMode="auto">
          <a:xfrm>
            <a:off x="3340194" y="1658143"/>
            <a:ext cx="1533525" cy="655638"/>
          </a:xfrm>
          <a:prstGeom prst="rect">
            <a:avLst/>
          </a:prstGeom>
          <a:solidFill>
            <a:srgbClr val="4472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Rectangle 7">
            <a:extLst>
              <a:ext uri="{FF2B5EF4-FFF2-40B4-BE49-F238E27FC236}">
                <a16:creationId xmlns:a16="http://schemas.microsoft.com/office/drawing/2014/main" id="{BBCE0C2F-308E-4E8C-9F9E-F0E78E616C8F}"/>
              </a:ext>
            </a:extLst>
          </p:cNvPr>
          <p:cNvSpPr>
            <a:spLocks noChangeArrowheads="1"/>
          </p:cNvSpPr>
          <p:nvPr/>
        </p:nvSpPr>
        <p:spPr bwMode="auto">
          <a:xfrm>
            <a:off x="4873719" y="1658143"/>
            <a:ext cx="1562100" cy="655638"/>
          </a:xfrm>
          <a:prstGeom prst="rect">
            <a:avLst/>
          </a:prstGeom>
          <a:solidFill>
            <a:srgbClr val="4472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Rectangle 8">
            <a:extLst>
              <a:ext uri="{FF2B5EF4-FFF2-40B4-BE49-F238E27FC236}">
                <a16:creationId xmlns:a16="http://schemas.microsoft.com/office/drawing/2014/main" id="{1293D01D-12C4-4D94-B4FC-FB55591C588D}"/>
              </a:ext>
            </a:extLst>
          </p:cNvPr>
          <p:cNvSpPr>
            <a:spLocks noChangeArrowheads="1"/>
          </p:cNvSpPr>
          <p:nvPr/>
        </p:nvSpPr>
        <p:spPr bwMode="auto">
          <a:xfrm>
            <a:off x="6435819" y="1658143"/>
            <a:ext cx="1493838" cy="655638"/>
          </a:xfrm>
          <a:prstGeom prst="rect">
            <a:avLst/>
          </a:prstGeom>
          <a:solidFill>
            <a:srgbClr val="4472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Rectangle 9">
            <a:extLst>
              <a:ext uri="{FF2B5EF4-FFF2-40B4-BE49-F238E27FC236}">
                <a16:creationId xmlns:a16="http://schemas.microsoft.com/office/drawing/2014/main" id="{2459479B-2DBA-4726-8DA9-BB9F7CEF5B50}"/>
              </a:ext>
            </a:extLst>
          </p:cNvPr>
          <p:cNvSpPr>
            <a:spLocks noChangeArrowheads="1"/>
          </p:cNvSpPr>
          <p:nvPr/>
        </p:nvSpPr>
        <p:spPr bwMode="auto">
          <a:xfrm>
            <a:off x="7929657" y="1658143"/>
            <a:ext cx="1414463" cy="655638"/>
          </a:xfrm>
          <a:prstGeom prst="rect">
            <a:avLst/>
          </a:prstGeom>
          <a:solidFill>
            <a:srgbClr val="4472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Rectangle 10">
            <a:extLst>
              <a:ext uri="{FF2B5EF4-FFF2-40B4-BE49-F238E27FC236}">
                <a16:creationId xmlns:a16="http://schemas.microsoft.com/office/drawing/2014/main" id="{CE7370DB-E629-4A84-85A2-9868D9EDB3B0}"/>
              </a:ext>
            </a:extLst>
          </p:cNvPr>
          <p:cNvSpPr>
            <a:spLocks noChangeArrowheads="1"/>
          </p:cNvSpPr>
          <p:nvPr/>
        </p:nvSpPr>
        <p:spPr bwMode="auto">
          <a:xfrm>
            <a:off x="1833657" y="2313781"/>
            <a:ext cx="1506538" cy="379413"/>
          </a:xfrm>
          <a:prstGeom prst="rect">
            <a:avLst/>
          </a:prstGeom>
          <a:solidFill>
            <a:srgbClr val="CFD5E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Rectangle 11">
            <a:extLst>
              <a:ext uri="{FF2B5EF4-FFF2-40B4-BE49-F238E27FC236}">
                <a16:creationId xmlns:a16="http://schemas.microsoft.com/office/drawing/2014/main" id="{7D161899-35F5-4371-B05B-89655849ED06}"/>
              </a:ext>
            </a:extLst>
          </p:cNvPr>
          <p:cNvSpPr>
            <a:spLocks noChangeArrowheads="1"/>
          </p:cNvSpPr>
          <p:nvPr/>
        </p:nvSpPr>
        <p:spPr bwMode="auto">
          <a:xfrm>
            <a:off x="3340194" y="2313781"/>
            <a:ext cx="1533525" cy="379413"/>
          </a:xfrm>
          <a:prstGeom prst="rect">
            <a:avLst/>
          </a:prstGeom>
          <a:solidFill>
            <a:srgbClr val="CFD5E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Rectangle 12">
            <a:extLst>
              <a:ext uri="{FF2B5EF4-FFF2-40B4-BE49-F238E27FC236}">
                <a16:creationId xmlns:a16="http://schemas.microsoft.com/office/drawing/2014/main" id="{E2C686B5-0665-416C-9DA8-4F3711146F87}"/>
              </a:ext>
            </a:extLst>
          </p:cNvPr>
          <p:cNvSpPr>
            <a:spLocks noChangeArrowheads="1"/>
          </p:cNvSpPr>
          <p:nvPr/>
        </p:nvSpPr>
        <p:spPr bwMode="auto">
          <a:xfrm>
            <a:off x="4873719" y="2313781"/>
            <a:ext cx="1562100" cy="379413"/>
          </a:xfrm>
          <a:prstGeom prst="rect">
            <a:avLst/>
          </a:prstGeom>
          <a:solidFill>
            <a:srgbClr val="CFD5E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Rectangle 13">
            <a:extLst>
              <a:ext uri="{FF2B5EF4-FFF2-40B4-BE49-F238E27FC236}">
                <a16:creationId xmlns:a16="http://schemas.microsoft.com/office/drawing/2014/main" id="{20AB314D-9F33-4C2F-B6A1-7AC2FC6AB7D4}"/>
              </a:ext>
            </a:extLst>
          </p:cNvPr>
          <p:cNvSpPr>
            <a:spLocks noChangeArrowheads="1"/>
          </p:cNvSpPr>
          <p:nvPr/>
        </p:nvSpPr>
        <p:spPr bwMode="auto">
          <a:xfrm>
            <a:off x="6435819" y="2313781"/>
            <a:ext cx="1493838" cy="379413"/>
          </a:xfrm>
          <a:prstGeom prst="rect">
            <a:avLst/>
          </a:prstGeom>
          <a:solidFill>
            <a:srgbClr val="CFD5E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Rectangle 14">
            <a:extLst>
              <a:ext uri="{FF2B5EF4-FFF2-40B4-BE49-F238E27FC236}">
                <a16:creationId xmlns:a16="http://schemas.microsoft.com/office/drawing/2014/main" id="{2688FCF5-DBEA-404A-8273-5A55C02903FF}"/>
              </a:ext>
            </a:extLst>
          </p:cNvPr>
          <p:cNvSpPr>
            <a:spLocks noChangeArrowheads="1"/>
          </p:cNvSpPr>
          <p:nvPr/>
        </p:nvSpPr>
        <p:spPr bwMode="auto">
          <a:xfrm>
            <a:off x="7929657" y="2313781"/>
            <a:ext cx="1414463" cy="379413"/>
          </a:xfrm>
          <a:prstGeom prst="rect">
            <a:avLst/>
          </a:prstGeom>
          <a:solidFill>
            <a:srgbClr val="CFD5E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Rectangle 15">
            <a:extLst>
              <a:ext uri="{FF2B5EF4-FFF2-40B4-BE49-F238E27FC236}">
                <a16:creationId xmlns:a16="http://schemas.microsoft.com/office/drawing/2014/main" id="{8C849FEA-46C0-4D93-98C8-379786C8ECCD}"/>
              </a:ext>
            </a:extLst>
          </p:cNvPr>
          <p:cNvSpPr>
            <a:spLocks noChangeArrowheads="1"/>
          </p:cNvSpPr>
          <p:nvPr/>
        </p:nvSpPr>
        <p:spPr bwMode="auto">
          <a:xfrm>
            <a:off x="1833657" y="2693193"/>
            <a:ext cx="1506538" cy="379413"/>
          </a:xfrm>
          <a:prstGeom prst="rect">
            <a:avLst/>
          </a:prstGeom>
          <a:solidFill>
            <a:srgbClr val="E9EB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Rectangle 16">
            <a:extLst>
              <a:ext uri="{FF2B5EF4-FFF2-40B4-BE49-F238E27FC236}">
                <a16:creationId xmlns:a16="http://schemas.microsoft.com/office/drawing/2014/main" id="{924918C7-195D-48B5-9C0A-65F4C148781F}"/>
              </a:ext>
            </a:extLst>
          </p:cNvPr>
          <p:cNvSpPr>
            <a:spLocks noChangeArrowheads="1"/>
          </p:cNvSpPr>
          <p:nvPr/>
        </p:nvSpPr>
        <p:spPr bwMode="auto">
          <a:xfrm>
            <a:off x="3340194" y="2693193"/>
            <a:ext cx="1533525" cy="379413"/>
          </a:xfrm>
          <a:prstGeom prst="rect">
            <a:avLst/>
          </a:prstGeom>
          <a:solidFill>
            <a:srgbClr val="E9EB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Rectangle 17">
            <a:extLst>
              <a:ext uri="{FF2B5EF4-FFF2-40B4-BE49-F238E27FC236}">
                <a16:creationId xmlns:a16="http://schemas.microsoft.com/office/drawing/2014/main" id="{5F7C609A-B580-4C22-A755-263B2803E194}"/>
              </a:ext>
            </a:extLst>
          </p:cNvPr>
          <p:cNvSpPr>
            <a:spLocks noChangeArrowheads="1"/>
          </p:cNvSpPr>
          <p:nvPr/>
        </p:nvSpPr>
        <p:spPr bwMode="auto">
          <a:xfrm>
            <a:off x="4873719" y="2693193"/>
            <a:ext cx="1562100" cy="379413"/>
          </a:xfrm>
          <a:prstGeom prst="rect">
            <a:avLst/>
          </a:prstGeom>
          <a:solidFill>
            <a:srgbClr val="E9EB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Rectangle 18">
            <a:extLst>
              <a:ext uri="{FF2B5EF4-FFF2-40B4-BE49-F238E27FC236}">
                <a16:creationId xmlns:a16="http://schemas.microsoft.com/office/drawing/2014/main" id="{0C27BFB6-E1B1-4C92-B196-E70B180F9614}"/>
              </a:ext>
            </a:extLst>
          </p:cNvPr>
          <p:cNvSpPr>
            <a:spLocks noChangeArrowheads="1"/>
          </p:cNvSpPr>
          <p:nvPr/>
        </p:nvSpPr>
        <p:spPr bwMode="auto">
          <a:xfrm>
            <a:off x="6435819" y="2693193"/>
            <a:ext cx="1493838" cy="379413"/>
          </a:xfrm>
          <a:prstGeom prst="rect">
            <a:avLst/>
          </a:prstGeom>
          <a:solidFill>
            <a:srgbClr val="E9EB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Rectangle 19">
            <a:extLst>
              <a:ext uri="{FF2B5EF4-FFF2-40B4-BE49-F238E27FC236}">
                <a16:creationId xmlns:a16="http://schemas.microsoft.com/office/drawing/2014/main" id="{B5F97EBB-0A61-4CAC-BA2D-78CB4AB1D3B8}"/>
              </a:ext>
            </a:extLst>
          </p:cNvPr>
          <p:cNvSpPr>
            <a:spLocks noChangeArrowheads="1"/>
          </p:cNvSpPr>
          <p:nvPr/>
        </p:nvSpPr>
        <p:spPr bwMode="auto">
          <a:xfrm>
            <a:off x="7929657" y="2693193"/>
            <a:ext cx="1414463" cy="379413"/>
          </a:xfrm>
          <a:prstGeom prst="rect">
            <a:avLst/>
          </a:prstGeom>
          <a:solidFill>
            <a:srgbClr val="E9EB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Rectangle 20">
            <a:extLst>
              <a:ext uri="{FF2B5EF4-FFF2-40B4-BE49-F238E27FC236}">
                <a16:creationId xmlns:a16="http://schemas.microsoft.com/office/drawing/2014/main" id="{F7AC4080-2EC7-4563-9F7B-25ACEE67AED2}"/>
              </a:ext>
            </a:extLst>
          </p:cNvPr>
          <p:cNvSpPr>
            <a:spLocks noChangeArrowheads="1"/>
          </p:cNvSpPr>
          <p:nvPr/>
        </p:nvSpPr>
        <p:spPr bwMode="auto">
          <a:xfrm>
            <a:off x="1833657" y="3072606"/>
            <a:ext cx="1506538" cy="379413"/>
          </a:xfrm>
          <a:prstGeom prst="rect">
            <a:avLst/>
          </a:prstGeom>
          <a:solidFill>
            <a:srgbClr val="CFD5E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Rectangle 21">
            <a:extLst>
              <a:ext uri="{FF2B5EF4-FFF2-40B4-BE49-F238E27FC236}">
                <a16:creationId xmlns:a16="http://schemas.microsoft.com/office/drawing/2014/main" id="{04815B57-A7C5-4FF3-8DED-7F3F1ED716F1}"/>
              </a:ext>
            </a:extLst>
          </p:cNvPr>
          <p:cNvSpPr>
            <a:spLocks noChangeArrowheads="1"/>
          </p:cNvSpPr>
          <p:nvPr/>
        </p:nvSpPr>
        <p:spPr bwMode="auto">
          <a:xfrm>
            <a:off x="3340194" y="3072606"/>
            <a:ext cx="1533525" cy="379413"/>
          </a:xfrm>
          <a:prstGeom prst="rect">
            <a:avLst/>
          </a:prstGeom>
          <a:solidFill>
            <a:srgbClr val="CFD5E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Rectangle 22">
            <a:extLst>
              <a:ext uri="{FF2B5EF4-FFF2-40B4-BE49-F238E27FC236}">
                <a16:creationId xmlns:a16="http://schemas.microsoft.com/office/drawing/2014/main" id="{288B9E66-5329-4083-A6EF-0C6F3BB5754A}"/>
              </a:ext>
            </a:extLst>
          </p:cNvPr>
          <p:cNvSpPr>
            <a:spLocks noChangeArrowheads="1"/>
          </p:cNvSpPr>
          <p:nvPr/>
        </p:nvSpPr>
        <p:spPr bwMode="auto">
          <a:xfrm>
            <a:off x="4873719" y="3072606"/>
            <a:ext cx="1562100" cy="379413"/>
          </a:xfrm>
          <a:prstGeom prst="rect">
            <a:avLst/>
          </a:prstGeom>
          <a:solidFill>
            <a:srgbClr val="CFD5E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Rectangle 23">
            <a:extLst>
              <a:ext uri="{FF2B5EF4-FFF2-40B4-BE49-F238E27FC236}">
                <a16:creationId xmlns:a16="http://schemas.microsoft.com/office/drawing/2014/main" id="{DA5C4625-7EA0-4E49-AC8F-D80F84F72966}"/>
              </a:ext>
            </a:extLst>
          </p:cNvPr>
          <p:cNvSpPr>
            <a:spLocks noChangeArrowheads="1"/>
          </p:cNvSpPr>
          <p:nvPr/>
        </p:nvSpPr>
        <p:spPr bwMode="auto">
          <a:xfrm>
            <a:off x="6435819" y="3072606"/>
            <a:ext cx="1493838" cy="379413"/>
          </a:xfrm>
          <a:prstGeom prst="rect">
            <a:avLst/>
          </a:prstGeom>
          <a:solidFill>
            <a:srgbClr val="CFD5E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Rectangle 24">
            <a:extLst>
              <a:ext uri="{FF2B5EF4-FFF2-40B4-BE49-F238E27FC236}">
                <a16:creationId xmlns:a16="http://schemas.microsoft.com/office/drawing/2014/main" id="{964020E7-0986-4BE9-A83B-E45E27C1EF11}"/>
              </a:ext>
            </a:extLst>
          </p:cNvPr>
          <p:cNvSpPr>
            <a:spLocks noChangeArrowheads="1"/>
          </p:cNvSpPr>
          <p:nvPr/>
        </p:nvSpPr>
        <p:spPr bwMode="auto">
          <a:xfrm>
            <a:off x="7929657" y="3072606"/>
            <a:ext cx="1414463" cy="379413"/>
          </a:xfrm>
          <a:prstGeom prst="rect">
            <a:avLst/>
          </a:prstGeom>
          <a:solidFill>
            <a:srgbClr val="CFD5E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Rectangle 25">
            <a:extLst>
              <a:ext uri="{FF2B5EF4-FFF2-40B4-BE49-F238E27FC236}">
                <a16:creationId xmlns:a16="http://schemas.microsoft.com/office/drawing/2014/main" id="{E042D86F-EED0-4743-9A44-30231845F6C0}"/>
              </a:ext>
            </a:extLst>
          </p:cNvPr>
          <p:cNvSpPr>
            <a:spLocks noChangeArrowheads="1"/>
          </p:cNvSpPr>
          <p:nvPr/>
        </p:nvSpPr>
        <p:spPr bwMode="auto">
          <a:xfrm>
            <a:off x="1833657" y="3452018"/>
            <a:ext cx="1506538" cy="381000"/>
          </a:xfrm>
          <a:prstGeom prst="rect">
            <a:avLst/>
          </a:prstGeom>
          <a:solidFill>
            <a:srgbClr val="E9EB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Rectangle 26">
            <a:extLst>
              <a:ext uri="{FF2B5EF4-FFF2-40B4-BE49-F238E27FC236}">
                <a16:creationId xmlns:a16="http://schemas.microsoft.com/office/drawing/2014/main" id="{F64376F8-BE60-4B3F-9D7A-4204EAE6EDB5}"/>
              </a:ext>
            </a:extLst>
          </p:cNvPr>
          <p:cNvSpPr>
            <a:spLocks noChangeArrowheads="1"/>
          </p:cNvSpPr>
          <p:nvPr/>
        </p:nvSpPr>
        <p:spPr bwMode="auto">
          <a:xfrm>
            <a:off x="3340194" y="3452018"/>
            <a:ext cx="1533525" cy="381000"/>
          </a:xfrm>
          <a:prstGeom prst="rect">
            <a:avLst/>
          </a:prstGeom>
          <a:solidFill>
            <a:srgbClr val="E9EB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Rectangle 27">
            <a:extLst>
              <a:ext uri="{FF2B5EF4-FFF2-40B4-BE49-F238E27FC236}">
                <a16:creationId xmlns:a16="http://schemas.microsoft.com/office/drawing/2014/main" id="{AFC9B143-9C5A-4139-A4BD-B4D6798118B8}"/>
              </a:ext>
            </a:extLst>
          </p:cNvPr>
          <p:cNvSpPr>
            <a:spLocks noChangeArrowheads="1"/>
          </p:cNvSpPr>
          <p:nvPr/>
        </p:nvSpPr>
        <p:spPr bwMode="auto">
          <a:xfrm>
            <a:off x="4873719" y="3452018"/>
            <a:ext cx="1562100" cy="381000"/>
          </a:xfrm>
          <a:prstGeom prst="rect">
            <a:avLst/>
          </a:prstGeom>
          <a:solidFill>
            <a:srgbClr val="E9EB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Rectangle 28">
            <a:extLst>
              <a:ext uri="{FF2B5EF4-FFF2-40B4-BE49-F238E27FC236}">
                <a16:creationId xmlns:a16="http://schemas.microsoft.com/office/drawing/2014/main" id="{D748C9AE-6C36-4E07-A79B-7B913D553BBE}"/>
              </a:ext>
            </a:extLst>
          </p:cNvPr>
          <p:cNvSpPr>
            <a:spLocks noChangeArrowheads="1"/>
          </p:cNvSpPr>
          <p:nvPr/>
        </p:nvSpPr>
        <p:spPr bwMode="auto">
          <a:xfrm>
            <a:off x="6435819" y="3452018"/>
            <a:ext cx="1493838" cy="381000"/>
          </a:xfrm>
          <a:prstGeom prst="rect">
            <a:avLst/>
          </a:prstGeom>
          <a:solidFill>
            <a:srgbClr val="E9EB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Rectangle 29">
            <a:extLst>
              <a:ext uri="{FF2B5EF4-FFF2-40B4-BE49-F238E27FC236}">
                <a16:creationId xmlns:a16="http://schemas.microsoft.com/office/drawing/2014/main" id="{FAA85CB9-D9C3-4C02-9B42-8860BF233F80}"/>
              </a:ext>
            </a:extLst>
          </p:cNvPr>
          <p:cNvSpPr>
            <a:spLocks noChangeArrowheads="1"/>
          </p:cNvSpPr>
          <p:nvPr/>
        </p:nvSpPr>
        <p:spPr bwMode="auto">
          <a:xfrm>
            <a:off x="7929657" y="3452018"/>
            <a:ext cx="1414463" cy="381000"/>
          </a:xfrm>
          <a:prstGeom prst="rect">
            <a:avLst/>
          </a:prstGeom>
          <a:solidFill>
            <a:srgbClr val="E9EB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Line 30">
            <a:extLst>
              <a:ext uri="{FF2B5EF4-FFF2-40B4-BE49-F238E27FC236}">
                <a16:creationId xmlns:a16="http://schemas.microsoft.com/office/drawing/2014/main" id="{2A51E9D7-09F2-4008-AE7E-8B5E3D445392}"/>
              </a:ext>
            </a:extLst>
          </p:cNvPr>
          <p:cNvSpPr>
            <a:spLocks noChangeShapeType="1"/>
          </p:cNvSpPr>
          <p:nvPr/>
        </p:nvSpPr>
        <p:spPr bwMode="auto">
          <a:xfrm>
            <a:off x="3340194" y="1651793"/>
            <a:ext cx="0" cy="2187575"/>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Line 31">
            <a:extLst>
              <a:ext uri="{FF2B5EF4-FFF2-40B4-BE49-F238E27FC236}">
                <a16:creationId xmlns:a16="http://schemas.microsoft.com/office/drawing/2014/main" id="{35C6B6A0-9F6C-43AB-B895-8D9DF0F06E13}"/>
              </a:ext>
            </a:extLst>
          </p:cNvPr>
          <p:cNvSpPr>
            <a:spLocks noChangeShapeType="1"/>
          </p:cNvSpPr>
          <p:nvPr/>
        </p:nvSpPr>
        <p:spPr bwMode="auto">
          <a:xfrm>
            <a:off x="4873719" y="1651793"/>
            <a:ext cx="0" cy="2187575"/>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Line 32">
            <a:extLst>
              <a:ext uri="{FF2B5EF4-FFF2-40B4-BE49-F238E27FC236}">
                <a16:creationId xmlns:a16="http://schemas.microsoft.com/office/drawing/2014/main" id="{C9FE311D-5FB3-499B-8A20-05ED4489C3DE}"/>
              </a:ext>
            </a:extLst>
          </p:cNvPr>
          <p:cNvSpPr>
            <a:spLocks noChangeShapeType="1"/>
          </p:cNvSpPr>
          <p:nvPr/>
        </p:nvSpPr>
        <p:spPr bwMode="auto">
          <a:xfrm>
            <a:off x="6435819" y="1651793"/>
            <a:ext cx="0" cy="2187575"/>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Line 33">
            <a:extLst>
              <a:ext uri="{FF2B5EF4-FFF2-40B4-BE49-F238E27FC236}">
                <a16:creationId xmlns:a16="http://schemas.microsoft.com/office/drawing/2014/main" id="{DC55A39D-64B5-4347-B0A1-BB23350FB016}"/>
              </a:ext>
            </a:extLst>
          </p:cNvPr>
          <p:cNvSpPr>
            <a:spLocks noChangeShapeType="1"/>
          </p:cNvSpPr>
          <p:nvPr/>
        </p:nvSpPr>
        <p:spPr bwMode="auto">
          <a:xfrm>
            <a:off x="7929657" y="1651793"/>
            <a:ext cx="0" cy="2187575"/>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Line 34">
            <a:extLst>
              <a:ext uri="{FF2B5EF4-FFF2-40B4-BE49-F238E27FC236}">
                <a16:creationId xmlns:a16="http://schemas.microsoft.com/office/drawing/2014/main" id="{044840D3-31AC-41E9-89E9-20D051509136}"/>
              </a:ext>
            </a:extLst>
          </p:cNvPr>
          <p:cNvSpPr>
            <a:spLocks noChangeShapeType="1"/>
          </p:cNvSpPr>
          <p:nvPr/>
        </p:nvSpPr>
        <p:spPr bwMode="auto">
          <a:xfrm>
            <a:off x="1827307" y="2313781"/>
            <a:ext cx="7523163" cy="0"/>
          </a:xfrm>
          <a:prstGeom prst="line">
            <a:avLst/>
          </a:prstGeom>
          <a:noFill/>
          <a:ln w="39688"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 name="Line 35">
            <a:extLst>
              <a:ext uri="{FF2B5EF4-FFF2-40B4-BE49-F238E27FC236}">
                <a16:creationId xmlns:a16="http://schemas.microsoft.com/office/drawing/2014/main" id="{87A63D3B-5022-4B3B-96F6-1EFE88EAA601}"/>
              </a:ext>
            </a:extLst>
          </p:cNvPr>
          <p:cNvSpPr>
            <a:spLocks noChangeShapeType="1"/>
          </p:cNvSpPr>
          <p:nvPr/>
        </p:nvSpPr>
        <p:spPr bwMode="auto">
          <a:xfrm>
            <a:off x="1827307" y="2693193"/>
            <a:ext cx="7523163" cy="0"/>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Line 36">
            <a:extLst>
              <a:ext uri="{FF2B5EF4-FFF2-40B4-BE49-F238E27FC236}">
                <a16:creationId xmlns:a16="http://schemas.microsoft.com/office/drawing/2014/main" id="{F3FFB8C4-5FE4-4BC9-893D-68F13CC8E5CE}"/>
              </a:ext>
            </a:extLst>
          </p:cNvPr>
          <p:cNvSpPr>
            <a:spLocks noChangeShapeType="1"/>
          </p:cNvSpPr>
          <p:nvPr/>
        </p:nvSpPr>
        <p:spPr bwMode="auto">
          <a:xfrm>
            <a:off x="1827307" y="3072606"/>
            <a:ext cx="7523163" cy="0"/>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Line 37">
            <a:extLst>
              <a:ext uri="{FF2B5EF4-FFF2-40B4-BE49-F238E27FC236}">
                <a16:creationId xmlns:a16="http://schemas.microsoft.com/office/drawing/2014/main" id="{DE94B620-DE47-4BD6-86F0-AE6A1C09B70A}"/>
              </a:ext>
            </a:extLst>
          </p:cNvPr>
          <p:cNvSpPr>
            <a:spLocks noChangeShapeType="1"/>
          </p:cNvSpPr>
          <p:nvPr/>
        </p:nvSpPr>
        <p:spPr bwMode="auto">
          <a:xfrm>
            <a:off x="1827307" y="3452018"/>
            <a:ext cx="7523163" cy="0"/>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 name="Line 38">
            <a:extLst>
              <a:ext uri="{FF2B5EF4-FFF2-40B4-BE49-F238E27FC236}">
                <a16:creationId xmlns:a16="http://schemas.microsoft.com/office/drawing/2014/main" id="{2455B718-5E31-4F97-AD81-A133DC098B98}"/>
              </a:ext>
            </a:extLst>
          </p:cNvPr>
          <p:cNvSpPr>
            <a:spLocks noChangeShapeType="1"/>
          </p:cNvSpPr>
          <p:nvPr/>
        </p:nvSpPr>
        <p:spPr bwMode="auto">
          <a:xfrm>
            <a:off x="1833657" y="1651793"/>
            <a:ext cx="0" cy="2187575"/>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 name="Line 39">
            <a:extLst>
              <a:ext uri="{FF2B5EF4-FFF2-40B4-BE49-F238E27FC236}">
                <a16:creationId xmlns:a16="http://schemas.microsoft.com/office/drawing/2014/main" id="{997835D0-DD9D-4E94-9E71-EEBE0BF8C87E}"/>
              </a:ext>
            </a:extLst>
          </p:cNvPr>
          <p:cNvSpPr>
            <a:spLocks noChangeShapeType="1"/>
          </p:cNvSpPr>
          <p:nvPr/>
        </p:nvSpPr>
        <p:spPr bwMode="auto">
          <a:xfrm>
            <a:off x="9344119" y="1651793"/>
            <a:ext cx="0" cy="2187575"/>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 name="Line 40">
            <a:extLst>
              <a:ext uri="{FF2B5EF4-FFF2-40B4-BE49-F238E27FC236}">
                <a16:creationId xmlns:a16="http://schemas.microsoft.com/office/drawing/2014/main" id="{4CBFFBCC-C024-4397-980A-E0C1D47ED7BC}"/>
              </a:ext>
            </a:extLst>
          </p:cNvPr>
          <p:cNvSpPr>
            <a:spLocks noChangeShapeType="1"/>
          </p:cNvSpPr>
          <p:nvPr/>
        </p:nvSpPr>
        <p:spPr bwMode="auto">
          <a:xfrm>
            <a:off x="1827307" y="1658143"/>
            <a:ext cx="7523163" cy="0"/>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 name="Line 41">
            <a:extLst>
              <a:ext uri="{FF2B5EF4-FFF2-40B4-BE49-F238E27FC236}">
                <a16:creationId xmlns:a16="http://schemas.microsoft.com/office/drawing/2014/main" id="{7F9C0E89-F4C4-406A-BE0B-5FE5AF3A445A}"/>
              </a:ext>
            </a:extLst>
          </p:cNvPr>
          <p:cNvSpPr>
            <a:spLocks noChangeShapeType="1"/>
          </p:cNvSpPr>
          <p:nvPr/>
        </p:nvSpPr>
        <p:spPr bwMode="auto">
          <a:xfrm>
            <a:off x="1827307" y="3833018"/>
            <a:ext cx="7523163" cy="0"/>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 name="Rectangle 42">
            <a:extLst>
              <a:ext uri="{FF2B5EF4-FFF2-40B4-BE49-F238E27FC236}">
                <a16:creationId xmlns:a16="http://schemas.microsoft.com/office/drawing/2014/main" id="{41769F4D-D5F2-47BF-9244-EA628DFA6A55}"/>
              </a:ext>
            </a:extLst>
          </p:cNvPr>
          <p:cNvSpPr>
            <a:spLocks noChangeArrowheads="1"/>
          </p:cNvSpPr>
          <p:nvPr/>
        </p:nvSpPr>
        <p:spPr bwMode="auto">
          <a:xfrm>
            <a:off x="1932082" y="1697831"/>
            <a:ext cx="1254125"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1" i="0" u="none" strike="noStrike" cap="none" normalizeH="0" baseline="0">
                <a:ln>
                  <a:noFill/>
                </a:ln>
                <a:solidFill>
                  <a:srgbClr val="FFFFFF"/>
                </a:solidFill>
                <a:effectLst/>
                <a:latin typeface="Calibri" panose="020F0502020204030204" pitchFamily="34" charset="0"/>
              </a:rPr>
              <a:t>Image Size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4" name="Rectangle 43">
            <a:extLst>
              <a:ext uri="{FF2B5EF4-FFF2-40B4-BE49-F238E27FC236}">
                <a16:creationId xmlns:a16="http://schemas.microsoft.com/office/drawing/2014/main" id="{34FADEC8-FA85-4FF3-951E-754E201C7C81}"/>
              </a:ext>
            </a:extLst>
          </p:cNvPr>
          <p:cNvSpPr>
            <a:spLocks noChangeArrowheads="1"/>
          </p:cNvSpPr>
          <p:nvPr/>
        </p:nvSpPr>
        <p:spPr bwMode="auto">
          <a:xfrm>
            <a:off x="1932082" y="1983581"/>
            <a:ext cx="204788" cy="350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FFFFFF"/>
                </a:solidFill>
                <a:effectLst/>
                <a:latin typeface="Calibri" panose="020F0502020204030204" pitchFamily="34"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5" name="Rectangle 44">
            <a:extLst>
              <a:ext uri="{FF2B5EF4-FFF2-40B4-BE49-F238E27FC236}">
                <a16:creationId xmlns:a16="http://schemas.microsoft.com/office/drawing/2014/main" id="{0180BA19-F1C4-41D6-B6A1-07DE1B1F2D23}"/>
              </a:ext>
            </a:extLst>
          </p:cNvPr>
          <p:cNvSpPr>
            <a:spLocks noChangeArrowheads="1"/>
          </p:cNvSpPr>
          <p:nvPr/>
        </p:nvSpPr>
        <p:spPr bwMode="auto">
          <a:xfrm>
            <a:off x="2000344" y="1983581"/>
            <a:ext cx="690563" cy="350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FFFFFF"/>
                </a:solidFill>
                <a:effectLst/>
                <a:latin typeface="Calibri" panose="020F0502020204030204" pitchFamily="34" charset="0"/>
              </a:rPr>
              <a:t>pixel)</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6" name="Rectangle 45">
            <a:extLst>
              <a:ext uri="{FF2B5EF4-FFF2-40B4-BE49-F238E27FC236}">
                <a16:creationId xmlns:a16="http://schemas.microsoft.com/office/drawing/2014/main" id="{0135E437-2A35-49EA-A769-1566E77B7E2C}"/>
              </a:ext>
            </a:extLst>
          </p:cNvPr>
          <p:cNvSpPr>
            <a:spLocks noChangeArrowheads="1"/>
          </p:cNvSpPr>
          <p:nvPr/>
        </p:nvSpPr>
        <p:spPr bwMode="auto">
          <a:xfrm>
            <a:off x="3438619" y="1697831"/>
            <a:ext cx="1565275"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1" i="0" u="none" strike="noStrike" cap="none" normalizeH="0" baseline="0" dirty="0">
                <a:ln>
                  <a:noFill/>
                </a:ln>
                <a:solidFill>
                  <a:srgbClr val="FFFFFF"/>
                </a:solidFill>
                <a:effectLst/>
                <a:latin typeface="Calibri" panose="020F0502020204030204" pitchFamily="34" charset="0"/>
              </a:rPr>
              <a:t>Heatmap Size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7" name="Rectangle 46">
            <a:extLst>
              <a:ext uri="{FF2B5EF4-FFF2-40B4-BE49-F238E27FC236}">
                <a16:creationId xmlns:a16="http://schemas.microsoft.com/office/drawing/2014/main" id="{597EFECF-B4EC-4510-9AF9-5DA4DDD96755}"/>
              </a:ext>
            </a:extLst>
          </p:cNvPr>
          <p:cNvSpPr>
            <a:spLocks noChangeArrowheads="1"/>
          </p:cNvSpPr>
          <p:nvPr/>
        </p:nvSpPr>
        <p:spPr bwMode="auto">
          <a:xfrm>
            <a:off x="3438619" y="1983581"/>
            <a:ext cx="203200" cy="350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FFFFFF"/>
                </a:solidFill>
                <a:effectLst/>
                <a:latin typeface="Calibri" panose="020F0502020204030204" pitchFamily="34"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8" name="Rectangle 47">
            <a:extLst>
              <a:ext uri="{FF2B5EF4-FFF2-40B4-BE49-F238E27FC236}">
                <a16:creationId xmlns:a16="http://schemas.microsoft.com/office/drawing/2014/main" id="{A05AF586-F39A-4CD2-8D09-32D62F48099F}"/>
              </a:ext>
            </a:extLst>
          </p:cNvPr>
          <p:cNvSpPr>
            <a:spLocks noChangeArrowheads="1"/>
          </p:cNvSpPr>
          <p:nvPr/>
        </p:nvSpPr>
        <p:spPr bwMode="auto">
          <a:xfrm>
            <a:off x="3505294" y="1983581"/>
            <a:ext cx="690563" cy="350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FFFFFF"/>
                </a:solidFill>
                <a:effectLst/>
                <a:latin typeface="Calibri" panose="020F0502020204030204" pitchFamily="34" charset="0"/>
              </a:rPr>
              <a:t>pixel)</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9" name="Rectangle 48">
            <a:extLst>
              <a:ext uri="{FF2B5EF4-FFF2-40B4-BE49-F238E27FC236}">
                <a16:creationId xmlns:a16="http://schemas.microsoft.com/office/drawing/2014/main" id="{9B3AAA52-CD7A-4E10-9FF4-82F189AB3FDD}"/>
              </a:ext>
            </a:extLst>
          </p:cNvPr>
          <p:cNvSpPr>
            <a:spLocks noChangeArrowheads="1"/>
          </p:cNvSpPr>
          <p:nvPr/>
        </p:nvSpPr>
        <p:spPr bwMode="auto">
          <a:xfrm>
            <a:off x="4972144" y="1697831"/>
            <a:ext cx="661988"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1" i="0" u="none" strike="noStrike" cap="none" normalizeH="0" baseline="0">
                <a:ln>
                  <a:noFill/>
                </a:ln>
                <a:solidFill>
                  <a:srgbClr val="FFFFFF"/>
                </a:solidFill>
                <a:effectLst/>
                <a:latin typeface="Calibri" panose="020F0502020204030204" pitchFamily="34" charset="0"/>
              </a:rPr>
              <a:t>Ours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0" name="Rectangle 49">
            <a:extLst>
              <a:ext uri="{FF2B5EF4-FFF2-40B4-BE49-F238E27FC236}">
                <a16:creationId xmlns:a16="http://schemas.microsoft.com/office/drawing/2014/main" id="{22FD580B-5F56-488E-AF2F-AF4FFB47E168}"/>
              </a:ext>
            </a:extLst>
          </p:cNvPr>
          <p:cNvSpPr>
            <a:spLocks noChangeArrowheads="1"/>
          </p:cNvSpPr>
          <p:nvPr/>
        </p:nvSpPr>
        <p:spPr bwMode="auto">
          <a:xfrm>
            <a:off x="5478557" y="1697831"/>
            <a:ext cx="962025"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1" i="0" u="none" strike="noStrike" cap="none" normalizeH="0" baseline="0">
                <a:ln>
                  <a:noFill/>
                </a:ln>
                <a:solidFill>
                  <a:srgbClr val="FFFFFF"/>
                </a:solidFill>
                <a:effectLst/>
                <a:latin typeface="Calibri" panose="020F0502020204030204" pitchFamily="34" charset="0"/>
              </a:rPr>
              <a:t>H2 Error</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1" name="Rectangle 50">
            <a:extLst>
              <a:ext uri="{FF2B5EF4-FFF2-40B4-BE49-F238E27FC236}">
                <a16:creationId xmlns:a16="http://schemas.microsoft.com/office/drawing/2014/main" id="{08710161-6DC8-4ADF-94F7-3817DA0E5715}"/>
              </a:ext>
            </a:extLst>
          </p:cNvPr>
          <p:cNvSpPr>
            <a:spLocks noChangeArrowheads="1"/>
          </p:cNvSpPr>
          <p:nvPr/>
        </p:nvSpPr>
        <p:spPr bwMode="auto">
          <a:xfrm>
            <a:off x="4972144" y="1983581"/>
            <a:ext cx="204788" cy="350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FFFFFF"/>
                </a:solidFill>
                <a:effectLst/>
                <a:latin typeface="Calibri" panose="020F0502020204030204" pitchFamily="34"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2" name="Rectangle 51">
            <a:extLst>
              <a:ext uri="{FF2B5EF4-FFF2-40B4-BE49-F238E27FC236}">
                <a16:creationId xmlns:a16="http://schemas.microsoft.com/office/drawing/2014/main" id="{3DA7F24E-78E0-4144-8248-24D1B0CFA0D2}"/>
              </a:ext>
            </a:extLst>
          </p:cNvPr>
          <p:cNvSpPr>
            <a:spLocks noChangeArrowheads="1"/>
          </p:cNvSpPr>
          <p:nvPr/>
        </p:nvSpPr>
        <p:spPr bwMode="auto">
          <a:xfrm>
            <a:off x="5040407" y="1983581"/>
            <a:ext cx="603250" cy="350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FFFFFF"/>
                </a:solidFill>
                <a:effectLst/>
                <a:latin typeface="Calibri" panose="020F0502020204030204" pitchFamily="34" charset="0"/>
              </a:rPr>
              <a:t>mm)</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3" name="Rectangle 52">
            <a:extLst>
              <a:ext uri="{FF2B5EF4-FFF2-40B4-BE49-F238E27FC236}">
                <a16:creationId xmlns:a16="http://schemas.microsoft.com/office/drawing/2014/main" id="{27E7C7DA-83F8-4FC6-8EEA-4915C8E3FEF6}"/>
              </a:ext>
            </a:extLst>
          </p:cNvPr>
          <p:cNvSpPr>
            <a:spLocks noChangeArrowheads="1"/>
          </p:cNvSpPr>
          <p:nvPr/>
        </p:nvSpPr>
        <p:spPr bwMode="auto">
          <a:xfrm>
            <a:off x="6532657" y="1697831"/>
            <a:ext cx="661988"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1" i="0" u="none" strike="noStrike" cap="none" normalizeH="0" baseline="0">
                <a:ln>
                  <a:noFill/>
                </a:ln>
                <a:solidFill>
                  <a:srgbClr val="FFFFFF"/>
                </a:solidFill>
                <a:effectLst/>
                <a:latin typeface="Calibri" panose="020F0502020204030204" pitchFamily="34" charset="0"/>
              </a:rPr>
              <a:t>Ours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4" name="Rectangle 53">
            <a:extLst>
              <a:ext uri="{FF2B5EF4-FFF2-40B4-BE49-F238E27FC236}">
                <a16:creationId xmlns:a16="http://schemas.microsoft.com/office/drawing/2014/main" id="{74FBAD8E-D149-4792-81B6-E240A2E45138}"/>
              </a:ext>
            </a:extLst>
          </p:cNvPr>
          <p:cNvSpPr>
            <a:spLocks noChangeArrowheads="1"/>
          </p:cNvSpPr>
          <p:nvPr/>
        </p:nvSpPr>
        <p:spPr bwMode="auto">
          <a:xfrm>
            <a:off x="7039069" y="1697831"/>
            <a:ext cx="93345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1" i="0" u="none" strike="noStrike" cap="none" normalizeH="0" baseline="0">
                <a:ln>
                  <a:noFill/>
                </a:ln>
                <a:solidFill>
                  <a:srgbClr val="FFFFFF"/>
                </a:solidFill>
                <a:effectLst/>
                <a:latin typeface="Calibri" panose="020F0502020204030204" pitchFamily="34" charset="0"/>
              </a:rPr>
              <a:t>I2 Error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5" name="Rectangle 54">
            <a:extLst>
              <a:ext uri="{FF2B5EF4-FFF2-40B4-BE49-F238E27FC236}">
                <a16:creationId xmlns:a16="http://schemas.microsoft.com/office/drawing/2014/main" id="{BB0C4F16-BAEE-41D2-AD0B-F561D591CE39}"/>
              </a:ext>
            </a:extLst>
          </p:cNvPr>
          <p:cNvSpPr>
            <a:spLocks noChangeArrowheads="1"/>
          </p:cNvSpPr>
          <p:nvPr/>
        </p:nvSpPr>
        <p:spPr bwMode="auto">
          <a:xfrm>
            <a:off x="6532657" y="1983581"/>
            <a:ext cx="204788" cy="350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FFFFFF"/>
                </a:solidFill>
                <a:effectLst/>
                <a:latin typeface="Calibri" panose="020F0502020204030204" pitchFamily="34"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6" name="Rectangle 55">
            <a:extLst>
              <a:ext uri="{FF2B5EF4-FFF2-40B4-BE49-F238E27FC236}">
                <a16:creationId xmlns:a16="http://schemas.microsoft.com/office/drawing/2014/main" id="{5A02FAE4-7DD9-4C47-BDCA-0C1CF39363AE}"/>
              </a:ext>
            </a:extLst>
          </p:cNvPr>
          <p:cNvSpPr>
            <a:spLocks noChangeArrowheads="1"/>
          </p:cNvSpPr>
          <p:nvPr/>
        </p:nvSpPr>
        <p:spPr bwMode="auto">
          <a:xfrm>
            <a:off x="6600919" y="1983581"/>
            <a:ext cx="603250" cy="350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FFFFFF"/>
                </a:solidFill>
                <a:effectLst/>
                <a:latin typeface="Calibri" panose="020F0502020204030204" pitchFamily="34" charset="0"/>
              </a:rPr>
              <a:t>mm)</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7" name="Rectangle 56">
            <a:extLst>
              <a:ext uri="{FF2B5EF4-FFF2-40B4-BE49-F238E27FC236}">
                <a16:creationId xmlns:a16="http://schemas.microsoft.com/office/drawing/2014/main" id="{39436001-80AE-4DE6-8A7F-1CAC6A87060F}"/>
              </a:ext>
            </a:extLst>
          </p:cNvPr>
          <p:cNvSpPr>
            <a:spLocks noChangeArrowheads="1"/>
          </p:cNvSpPr>
          <p:nvPr/>
        </p:nvSpPr>
        <p:spPr bwMode="auto">
          <a:xfrm>
            <a:off x="8028082" y="1697831"/>
            <a:ext cx="728663"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1" i="0" u="none" strike="noStrike" cap="none" normalizeH="0" baseline="0">
                <a:ln>
                  <a:noFill/>
                </a:ln>
                <a:solidFill>
                  <a:srgbClr val="FFFFFF"/>
                </a:solidFill>
                <a:effectLst/>
                <a:latin typeface="Calibri" panose="020F0502020204030204" pitchFamily="34" charset="0"/>
              </a:rPr>
              <a:t>FLOPs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8" name="Rectangle 57">
            <a:extLst>
              <a:ext uri="{FF2B5EF4-FFF2-40B4-BE49-F238E27FC236}">
                <a16:creationId xmlns:a16="http://schemas.microsoft.com/office/drawing/2014/main" id="{33F51ACA-C53B-4AF5-BDEF-8859F37B97BE}"/>
              </a:ext>
            </a:extLst>
          </p:cNvPr>
          <p:cNvSpPr>
            <a:spLocks noChangeArrowheads="1"/>
          </p:cNvSpPr>
          <p:nvPr/>
        </p:nvSpPr>
        <p:spPr bwMode="auto">
          <a:xfrm>
            <a:off x="1932082" y="2353468"/>
            <a:ext cx="496888" cy="350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a:ln>
                  <a:noFill/>
                </a:ln>
                <a:solidFill>
                  <a:srgbClr val="000000"/>
                </a:solidFill>
                <a:effectLst/>
                <a:latin typeface="Calibri" panose="020F0502020204030204" pitchFamily="34" charset="0"/>
              </a:rPr>
              <a:t>256</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9" name="Rectangle 58">
            <a:extLst>
              <a:ext uri="{FF2B5EF4-FFF2-40B4-BE49-F238E27FC236}">
                <a16:creationId xmlns:a16="http://schemas.microsoft.com/office/drawing/2014/main" id="{76BE992B-C74D-4E6F-8EDA-3F8956DE2B8A}"/>
              </a:ext>
            </a:extLst>
          </p:cNvPr>
          <p:cNvSpPr>
            <a:spLocks noChangeArrowheads="1"/>
          </p:cNvSpPr>
          <p:nvPr/>
        </p:nvSpPr>
        <p:spPr bwMode="auto">
          <a:xfrm>
            <a:off x="3438619" y="2353468"/>
            <a:ext cx="368300" cy="350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a:ln>
                  <a:noFill/>
                </a:ln>
                <a:solidFill>
                  <a:srgbClr val="000000"/>
                </a:solidFill>
                <a:effectLst/>
                <a:latin typeface="Calibri" panose="020F0502020204030204" pitchFamily="34" charset="0"/>
              </a:rPr>
              <a:t>64</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0" name="Rectangle 59">
            <a:extLst>
              <a:ext uri="{FF2B5EF4-FFF2-40B4-BE49-F238E27FC236}">
                <a16:creationId xmlns:a16="http://schemas.microsoft.com/office/drawing/2014/main" id="{388742AC-3085-4057-8351-62B9B64B4A4E}"/>
              </a:ext>
            </a:extLst>
          </p:cNvPr>
          <p:cNvSpPr>
            <a:spLocks noChangeArrowheads="1"/>
          </p:cNvSpPr>
          <p:nvPr/>
        </p:nvSpPr>
        <p:spPr bwMode="auto">
          <a:xfrm>
            <a:off x="4972144" y="2353468"/>
            <a:ext cx="563563" cy="350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a:ln>
                  <a:noFill/>
                </a:ln>
                <a:solidFill>
                  <a:srgbClr val="000000"/>
                </a:solidFill>
                <a:effectLst/>
                <a:latin typeface="Calibri" panose="020F0502020204030204" pitchFamily="34" charset="0"/>
              </a:rPr>
              <a:t>59.3</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1" name="Rectangle 60">
            <a:extLst>
              <a:ext uri="{FF2B5EF4-FFF2-40B4-BE49-F238E27FC236}">
                <a16:creationId xmlns:a16="http://schemas.microsoft.com/office/drawing/2014/main" id="{A91E9F4D-19B4-4E00-BB28-4D8ACC484378}"/>
              </a:ext>
            </a:extLst>
          </p:cNvPr>
          <p:cNvSpPr>
            <a:spLocks noChangeArrowheads="1"/>
          </p:cNvSpPr>
          <p:nvPr/>
        </p:nvSpPr>
        <p:spPr bwMode="auto">
          <a:xfrm>
            <a:off x="6532657" y="2353468"/>
            <a:ext cx="612775" cy="350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a:ln>
                  <a:noFill/>
                </a:ln>
                <a:solidFill>
                  <a:srgbClr val="000000"/>
                </a:solidFill>
                <a:effectLst/>
                <a:latin typeface="Calibri" panose="020F0502020204030204" pitchFamily="34" charset="0"/>
              </a:rPr>
              <a:t>52.4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2" name="Rectangle 61">
            <a:extLst>
              <a:ext uri="{FF2B5EF4-FFF2-40B4-BE49-F238E27FC236}">
                <a16:creationId xmlns:a16="http://schemas.microsoft.com/office/drawing/2014/main" id="{FD7DF09A-49C1-4F32-AB91-0D558AEA136F}"/>
              </a:ext>
            </a:extLst>
          </p:cNvPr>
          <p:cNvSpPr>
            <a:spLocks noChangeArrowheads="1"/>
          </p:cNvSpPr>
          <p:nvPr/>
        </p:nvSpPr>
        <p:spPr bwMode="auto">
          <a:xfrm>
            <a:off x="6999382" y="2353468"/>
            <a:ext cx="204788" cy="350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a:ln>
                  <a:noFill/>
                </a:ln>
                <a:solidFill>
                  <a:srgbClr val="000000"/>
                </a:solidFill>
                <a:effectLst/>
                <a:latin typeface="Calibri" panose="020F0502020204030204" pitchFamily="34"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3" name="Rectangle 62">
            <a:extLst>
              <a:ext uri="{FF2B5EF4-FFF2-40B4-BE49-F238E27FC236}">
                <a16:creationId xmlns:a16="http://schemas.microsoft.com/office/drawing/2014/main" id="{F470E5D6-8BC9-4623-AC26-91E51617A65A}"/>
              </a:ext>
            </a:extLst>
          </p:cNvPr>
          <p:cNvSpPr>
            <a:spLocks noChangeArrowheads="1"/>
          </p:cNvSpPr>
          <p:nvPr/>
        </p:nvSpPr>
        <p:spPr bwMode="auto">
          <a:xfrm>
            <a:off x="7067644" y="2353468"/>
            <a:ext cx="565150" cy="350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a:ln>
                  <a:noFill/>
                </a:ln>
                <a:solidFill>
                  <a:srgbClr val="7030A0"/>
                </a:solidFill>
                <a:effectLst/>
                <a:latin typeface="Calibri" panose="020F0502020204030204" pitchFamily="34" charset="0"/>
              </a:rPr>
              <a:t>11.6</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4" name="Rectangle 63">
            <a:extLst>
              <a:ext uri="{FF2B5EF4-FFF2-40B4-BE49-F238E27FC236}">
                <a16:creationId xmlns:a16="http://schemas.microsoft.com/office/drawing/2014/main" id="{DA7E9B1C-6893-4562-870C-38C7D7106386}"/>
              </a:ext>
            </a:extLst>
          </p:cNvPr>
          <p:cNvSpPr>
            <a:spLocks noChangeArrowheads="1"/>
          </p:cNvSpPr>
          <p:nvPr/>
        </p:nvSpPr>
        <p:spPr bwMode="auto">
          <a:xfrm>
            <a:off x="7477219" y="2353468"/>
            <a:ext cx="301625" cy="350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a:ln>
                  <a:noFill/>
                </a:ln>
                <a:solidFill>
                  <a:srgbClr val="7030A0"/>
                </a:solidFill>
                <a:effectLst/>
                <a:latin typeface="Calibri" panose="020F0502020204030204" pitchFamily="34"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5" name="Rectangle 64">
            <a:extLst>
              <a:ext uri="{FF2B5EF4-FFF2-40B4-BE49-F238E27FC236}">
                <a16:creationId xmlns:a16="http://schemas.microsoft.com/office/drawing/2014/main" id="{07C99B5A-1251-4174-AFF2-3A39BF5185CA}"/>
              </a:ext>
            </a:extLst>
          </p:cNvPr>
          <p:cNvSpPr>
            <a:spLocks noChangeArrowheads="1"/>
          </p:cNvSpPr>
          <p:nvPr/>
        </p:nvSpPr>
        <p:spPr bwMode="auto">
          <a:xfrm>
            <a:off x="7642319" y="2353468"/>
            <a:ext cx="203200" cy="350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dirty="0">
                <a:ln>
                  <a:noFill/>
                </a:ln>
                <a:solidFill>
                  <a:srgbClr val="000000"/>
                </a:solidFill>
                <a:effectLst/>
                <a:latin typeface="Calibri" panose="020F0502020204030204" pitchFamily="34" charset="0"/>
              </a:rPr>
              <a: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6" name="Rectangle 65">
            <a:extLst>
              <a:ext uri="{FF2B5EF4-FFF2-40B4-BE49-F238E27FC236}">
                <a16:creationId xmlns:a16="http://schemas.microsoft.com/office/drawing/2014/main" id="{987542AA-D004-457D-8026-A287B4413CE9}"/>
              </a:ext>
            </a:extLst>
          </p:cNvPr>
          <p:cNvSpPr>
            <a:spLocks noChangeArrowheads="1"/>
          </p:cNvSpPr>
          <p:nvPr/>
        </p:nvSpPr>
        <p:spPr bwMode="auto">
          <a:xfrm>
            <a:off x="8028082" y="2353468"/>
            <a:ext cx="592138" cy="350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a:ln>
                  <a:noFill/>
                </a:ln>
                <a:solidFill>
                  <a:srgbClr val="000000"/>
                </a:solidFill>
                <a:effectLst/>
                <a:latin typeface="Calibri" panose="020F0502020204030204" pitchFamily="34" charset="0"/>
              </a:rPr>
              <a:t>7.3G</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7" name="Rectangle 66">
            <a:extLst>
              <a:ext uri="{FF2B5EF4-FFF2-40B4-BE49-F238E27FC236}">
                <a16:creationId xmlns:a16="http://schemas.microsoft.com/office/drawing/2014/main" id="{119B3007-D0E5-4BC8-8D80-91C171D0075F}"/>
              </a:ext>
            </a:extLst>
          </p:cNvPr>
          <p:cNvSpPr>
            <a:spLocks noChangeArrowheads="1"/>
          </p:cNvSpPr>
          <p:nvPr/>
        </p:nvSpPr>
        <p:spPr bwMode="auto">
          <a:xfrm>
            <a:off x="1932082" y="2736056"/>
            <a:ext cx="496888" cy="350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panose="020F0502020204030204" pitchFamily="34" charset="0"/>
              </a:rPr>
              <a:t>256</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8" name="Rectangle 67">
            <a:extLst>
              <a:ext uri="{FF2B5EF4-FFF2-40B4-BE49-F238E27FC236}">
                <a16:creationId xmlns:a16="http://schemas.microsoft.com/office/drawing/2014/main" id="{66001001-2C18-4DAE-9EB5-8F09353F6C15}"/>
              </a:ext>
            </a:extLst>
          </p:cNvPr>
          <p:cNvSpPr>
            <a:spLocks noChangeArrowheads="1"/>
          </p:cNvSpPr>
          <p:nvPr/>
        </p:nvSpPr>
        <p:spPr bwMode="auto">
          <a:xfrm>
            <a:off x="3438619" y="2736056"/>
            <a:ext cx="368300" cy="350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panose="020F0502020204030204" pitchFamily="34" charset="0"/>
              </a:rPr>
              <a:t>32</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9" name="Rectangle 68">
            <a:extLst>
              <a:ext uri="{FF2B5EF4-FFF2-40B4-BE49-F238E27FC236}">
                <a16:creationId xmlns:a16="http://schemas.microsoft.com/office/drawing/2014/main" id="{E0C2BCC2-F308-43F5-87C2-2D09F80E04D7}"/>
              </a:ext>
            </a:extLst>
          </p:cNvPr>
          <p:cNvSpPr>
            <a:spLocks noChangeArrowheads="1"/>
          </p:cNvSpPr>
          <p:nvPr/>
        </p:nvSpPr>
        <p:spPr bwMode="auto">
          <a:xfrm>
            <a:off x="4972144" y="2736056"/>
            <a:ext cx="563563" cy="350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Calibri" panose="020F0502020204030204" pitchFamily="34" charset="0"/>
              </a:rPr>
              <a:t>61.5</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80" name="Rectangle 69">
            <a:extLst>
              <a:ext uri="{FF2B5EF4-FFF2-40B4-BE49-F238E27FC236}">
                <a16:creationId xmlns:a16="http://schemas.microsoft.com/office/drawing/2014/main" id="{9F786223-81BE-4990-988D-3D549B22FB94}"/>
              </a:ext>
            </a:extLst>
          </p:cNvPr>
          <p:cNvSpPr>
            <a:spLocks noChangeArrowheads="1"/>
          </p:cNvSpPr>
          <p:nvPr/>
        </p:nvSpPr>
        <p:spPr bwMode="auto">
          <a:xfrm>
            <a:off x="6532657" y="2736056"/>
            <a:ext cx="612775" cy="350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panose="020F0502020204030204" pitchFamily="34" charset="0"/>
              </a:rPr>
              <a:t>51.7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1" name="Rectangle 70">
            <a:extLst>
              <a:ext uri="{FF2B5EF4-FFF2-40B4-BE49-F238E27FC236}">
                <a16:creationId xmlns:a16="http://schemas.microsoft.com/office/drawing/2014/main" id="{C3DFB96C-6FBE-4501-850F-87EDFDC8B435}"/>
              </a:ext>
            </a:extLst>
          </p:cNvPr>
          <p:cNvSpPr>
            <a:spLocks noChangeArrowheads="1"/>
          </p:cNvSpPr>
          <p:nvPr/>
        </p:nvSpPr>
        <p:spPr bwMode="auto">
          <a:xfrm>
            <a:off x="6999382" y="2736056"/>
            <a:ext cx="204788" cy="350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panose="020F0502020204030204" pitchFamily="34"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2" name="Rectangle 71">
            <a:extLst>
              <a:ext uri="{FF2B5EF4-FFF2-40B4-BE49-F238E27FC236}">
                <a16:creationId xmlns:a16="http://schemas.microsoft.com/office/drawing/2014/main" id="{4D3E94B3-7E95-4196-886E-22C5FF914526}"/>
              </a:ext>
            </a:extLst>
          </p:cNvPr>
          <p:cNvSpPr>
            <a:spLocks noChangeArrowheads="1"/>
          </p:cNvSpPr>
          <p:nvPr/>
        </p:nvSpPr>
        <p:spPr bwMode="auto">
          <a:xfrm>
            <a:off x="7067644" y="2736056"/>
            <a:ext cx="565150" cy="350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7030A0"/>
                </a:solidFill>
                <a:effectLst/>
                <a:latin typeface="Calibri" panose="020F0502020204030204" pitchFamily="34" charset="0"/>
              </a:rPr>
              <a:t>15.9</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83" name="Rectangle 72">
            <a:extLst>
              <a:ext uri="{FF2B5EF4-FFF2-40B4-BE49-F238E27FC236}">
                <a16:creationId xmlns:a16="http://schemas.microsoft.com/office/drawing/2014/main" id="{D43B3206-0698-436B-A2D2-AD0C42B040D7}"/>
              </a:ext>
            </a:extLst>
          </p:cNvPr>
          <p:cNvSpPr>
            <a:spLocks noChangeArrowheads="1"/>
          </p:cNvSpPr>
          <p:nvPr/>
        </p:nvSpPr>
        <p:spPr bwMode="auto">
          <a:xfrm>
            <a:off x="7477219" y="2736056"/>
            <a:ext cx="301625" cy="350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7030A0"/>
                </a:solidFill>
                <a:effectLst/>
                <a:latin typeface="Calibri" panose="020F0502020204030204" pitchFamily="34"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4" name="Rectangle 73">
            <a:extLst>
              <a:ext uri="{FF2B5EF4-FFF2-40B4-BE49-F238E27FC236}">
                <a16:creationId xmlns:a16="http://schemas.microsoft.com/office/drawing/2014/main" id="{0618F8A4-EBBA-439D-932F-0D8A410F0F3A}"/>
              </a:ext>
            </a:extLst>
          </p:cNvPr>
          <p:cNvSpPr>
            <a:spLocks noChangeArrowheads="1"/>
          </p:cNvSpPr>
          <p:nvPr/>
        </p:nvSpPr>
        <p:spPr bwMode="auto">
          <a:xfrm>
            <a:off x="7642319" y="2736056"/>
            <a:ext cx="203200" cy="350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panose="020F0502020204030204" pitchFamily="34"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5" name="Rectangle 74">
            <a:extLst>
              <a:ext uri="{FF2B5EF4-FFF2-40B4-BE49-F238E27FC236}">
                <a16:creationId xmlns:a16="http://schemas.microsoft.com/office/drawing/2014/main" id="{CB6D2973-14D5-4916-8BB5-521455C4010A}"/>
              </a:ext>
            </a:extLst>
          </p:cNvPr>
          <p:cNvSpPr>
            <a:spLocks noChangeArrowheads="1"/>
          </p:cNvSpPr>
          <p:nvPr/>
        </p:nvSpPr>
        <p:spPr bwMode="auto">
          <a:xfrm>
            <a:off x="8028082" y="2736056"/>
            <a:ext cx="592138" cy="350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panose="020F0502020204030204" pitchFamily="34" charset="0"/>
              </a:rPr>
              <a:t>6.2G</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6" name="Rectangle 75">
            <a:extLst>
              <a:ext uri="{FF2B5EF4-FFF2-40B4-BE49-F238E27FC236}">
                <a16:creationId xmlns:a16="http://schemas.microsoft.com/office/drawing/2014/main" id="{B5238E02-EA7E-4AC4-B4E5-3D9A4917CBDF}"/>
              </a:ext>
            </a:extLst>
          </p:cNvPr>
          <p:cNvSpPr>
            <a:spLocks noChangeArrowheads="1"/>
          </p:cNvSpPr>
          <p:nvPr/>
        </p:nvSpPr>
        <p:spPr bwMode="auto">
          <a:xfrm>
            <a:off x="1932082" y="3115468"/>
            <a:ext cx="496888" cy="350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panose="020F0502020204030204" pitchFamily="34" charset="0"/>
              </a:rPr>
              <a:t>128</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7" name="Rectangle 76">
            <a:extLst>
              <a:ext uri="{FF2B5EF4-FFF2-40B4-BE49-F238E27FC236}">
                <a16:creationId xmlns:a16="http://schemas.microsoft.com/office/drawing/2014/main" id="{3EBB88D4-9246-41BA-ABF4-C9F107646D57}"/>
              </a:ext>
            </a:extLst>
          </p:cNvPr>
          <p:cNvSpPr>
            <a:spLocks noChangeArrowheads="1"/>
          </p:cNvSpPr>
          <p:nvPr/>
        </p:nvSpPr>
        <p:spPr bwMode="auto">
          <a:xfrm>
            <a:off x="3438619" y="3115468"/>
            <a:ext cx="368300" cy="350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panose="020F0502020204030204" pitchFamily="34" charset="0"/>
              </a:rPr>
              <a:t>32</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8" name="Rectangle 77">
            <a:extLst>
              <a:ext uri="{FF2B5EF4-FFF2-40B4-BE49-F238E27FC236}">
                <a16:creationId xmlns:a16="http://schemas.microsoft.com/office/drawing/2014/main" id="{082B0E55-E7A3-472A-A6F1-1DE4632B04AB}"/>
              </a:ext>
            </a:extLst>
          </p:cNvPr>
          <p:cNvSpPr>
            <a:spLocks noChangeArrowheads="1"/>
          </p:cNvSpPr>
          <p:nvPr/>
        </p:nvSpPr>
        <p:spPr bwMode="auto">
          <a:xfrm>
            <a:off x="4972144" y="3115468"/>
            <a:ext cx="563563" cy="350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panose="020F0502020204030204" pitchFamily="34" charset="0"/>
              </a:rPr>
              <a:t>66.6</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9" name="Rectangle 78">
            <a:extLst>
              <a:ext uri="{FF2B5EF4-FFF2-40B4-BE49-F238E27FC236}">
                <a16:creationId xmlns:a16="http://schemas.microsoft.com/office/drawing/2014/main" id="{71F9E662-2F8D-4924-A50C-A4936003D421}"/>
              </a:ext>
            </a:extLst>
          </p:cNvPr>
          <p:cNvSpPr>
            <a:spLocks noChangeArrowheads="1"/>
          </p:cNvSpPr>
          <p:nvPr/>
        </p:nvSpPr>
        <p:spPr bwMode="auto">
          <a:xfrm>
            <a:off x="6532657" y="3115468"/>
            <a:ext cx="612775" cy="350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panose="020F0502020204030204" pitchFamily="34" charset="0"/>
              </a:rPr>
              <a:t>57.1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0" name="Rectangle 79">
            <a:extLst>
              <a:ext uri="{FF2B5EF4-FFF2-40B4-BE49-F238E27FC236}">
                <a16:creationId xmlns:a16="http://schemas.microsoft.com/office/drawing/2014/main" id="{6AECA55D-4733-447D-B186-E6B004D77AFA}"/>
              </a:ext>
            </a:extLst>
          </p:cNvPr>
          <p:cNvSpPr>
            <a:spLocks noChangeArrowheads="1"/>
          </p:cNvSpPr>
          <p:nvPr/>
        </p:nvSpPr>
        <p:spPr bwMode="auto">
          <a:xfrm>
            <a:off x="6999382" y="3115468"/>
            <a:ext cx="204788" cy="350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panose="020F0502020204030204" pitchFamily="34"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1" name="Rectangle 80">
            <a:extLst>
              <a:ext uri="{FF2B5EF4-FFF2-40B4-BE49-F238E27FC236}">
                <a16:creationId xmlns:a16="http://schemas.microsoft.com/office/drawing/2014/main" id="{404B0A6C-BB21-4B1C-87A8-E82E4EF21D09}"/>
              </a:ext>
            </a:extLst>
          </p:cNvPr>
          <p:cNvSpPr>
            <a:spLocks noChangeArrowheads="1"/>
          </p:cNvSpPr>
          <p:nvPr/>
        </p:nvSpPr>
        <p:spPr bwMode="auto">
          <a:xfrm>
            <a:off x="7067644" y="3115468"/>
            <a:ext cx="565150" cy="350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7030A0"/>
                </a:solidFill>
                <a:effectLst/>
                <a:latin typeface="Calibri" panose="020F0502020204030204" pitchFamily="34" charset="0"/>
              </a:rPr>
              <a:t>14.3</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2" name="Rectangle 81">
            <a:extLst>
              <a:ext uri="{FF2B5EF4-FFF2-40B4-BE49-F238E27FC236}">
                <a16:creationId xmlns:a16="http://schemas.microsoft.com/office/drawing/2014/main" id="{66ECCC9C-9ACC-48E3-8176-419317206F53}"/>
              </a:ext>
            </a:extLst>
          </p:cNvPr>
          <p:cNvSpPr>
            <a:spLocks noChangeArrowheads="1"/>
          </p:cNvSpPr>
          <p:nvPr/>
        </p:nvSpPr>
        <p:spPr bwMode="auto">
          <a:xfrm>
            <a:off x="7477219" y="3115468"/>
            <a:ext cx="301625" cy="350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7030A0"/>
                </a:solidFill>
                <a:effectLst/>
                <a:latin typeface="Calibri" panose="020F0502020204030204" pitchFamily="34"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3" name="Rectangle 82">
            <a:extLst>
              <a:ext uri="{FF2B5EF4-FFF2-40B4-BE49-F238E27FC236}">
                <a16:creationId xmlns:a16="http://schemas.microsoft.com/office/drawing/2014/main" id="{BEE9665F-5564-4114-8F95-DC66384E676C}"/>
              </a:ext>
            </a:extLst>
          </p:cNvPr>
          <p:cNvSpPr>
            <a:spLocks noChangeArrowheads="1"/>
          </p:cNvSpPr>
          <p:nvPr/>
        </p:nvSpPr>
        <p:spPr bwMode="auto">
          <a:xfrm>
            <a:off x="7642319" y="3115468"/>
            <a:ext cx="203200" cy="350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panose="020F0502020204030204" pitchFamily="34"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4" name="Rectangle 83">
            <a:extLst>
              <a:ext uri="{FF2B5EF4-FFF2-40B4-BE49-F238E27FC236}">
                <a16:creationId xmlns:a16="http://schemas.microsoft.com/office/drawing/2014/main" id="{DCEAD2BF-6103-44D4-9940-BF26DA63D0B9}"/>
              </a:ext>
            </a:extLst>
          </p:cNvPr>
          <p:cNvSpPr>
            <a:spLocks noChangeArrowheads="1"/>
          </p:cNvSpPr>
          <p:nvPr/>
        </p:nvSpPr>
        <p:spPr bwMode="auto">
          <a:xfrm>
            <a:off x="8028082" y="3115468"/>
            <a:ext cx="592138" cy="350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panose="020F0502020204030204" pitchFamily="34" charset="0"/>
              </a:rPr>
              <a:t>1.8G</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5" name="Rectangle 84">
            <a:extLst>
              <a:ext uri="{FF2B5EF4-FFF2-40B4-BE49-F238E27FC236}">
                <a16:creationId xmlns:a16="http://schemas.microsoft.com/office/drawing/2014/main" id="{674B72C5-EB42-43F4-A821-1A05181EA201}"/>
              </a:ext>
            </a:extLst>
          </p:cNvPr>
          <p:cNvSpPr>
            <a:spLocks noChangeArrowheads="1"/>
          </p:cNvSpPr>
          <p:nvPr/>
        </p:nvSpPr>
        <p:spPr bwMode="auto">
          <a:xfrm>
            <a:off x="1932082" y="3494881"/>
            <a:ext cx="496888" cy="350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panose="020F0502020204030204" pitchFamily="34" charset="0"/>
              </a:rPr>
              <a:t>128</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6" name="Rectangle 85">
            <a:extLst>
              <a:ext uri="{FF2B5EF4-FFF2-40B4-BE49-F238E27FC236}">
                <a16:creationId xmlns:a16="http://schemas.microsoft.com/office/drawing/2014/main" id="{8315F925-AABB-4E19-97F0-978C2D2079D3}"/>
              </a:ext>
            </a:extLst>
          </p:cNvPr>
          <p:cNvSpPr>
            <a:spLocks noChangeArrowheads="1"/>
          </p:cNvSpPr>
          <p:nvPr/>
        </p:nvSpPr>
        <p:spPr bwMode="auto">
          <a:xfrm>
            <a:off x="3438619" y="3494881"/>
            <a:ext cx="368300" cy="350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panose="020F0502020204030204" pitchFamily="34" charset="0"/>
              </a:rPr>
              <a:t>16</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7" name="Rectangle 86">
            <a:extLst>
              <a:ext uri="{FF2B5EF4-FFF2-40B4-BE49-F238E27FC236}">
                <a16:creationId xmlns:a16="http://schemas.microsoft.com/office/drawing/2014/main" id="{11F7C1DC-12E3-437D-AC80-3285EEED1C66}"/>
              </a:ext>
            </a:extLst>
          </p:cNvPr>
          <p:cNvSpPr>
            <a:spLocks noChangeArrowheads="1"/>
          </p:cNvSpPr>
          <p:nvPr/>
        </p:nvSpPr>
        <p:spPr bwMode="auto">
          <a:xfrm>
            <a:off x="4972144" y="3494881"/>
            <a:ext cx="563563" cy="350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panose="020F0502020204030204" pitchFamily="34" charset="0"/>
              </a:rPr>
              <a:t>86.4</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8" name="Rectangle 87">
            <a:extLst>
              <a:ext uri="{FF2B5EF4-FFF2-40B4-BE49-F238E27FC236}">
                <a16:creationId xmlns:a16="http://schemas.microsoft.com/office/drawing/2014/main" id="{5128E92F-2803-4B1C-95D7-32B931A85115}"/>
              </a:ext>
            </a:extLst>
          </p:cNvPr>
          <p:cNvSpPr>
            <a:spLocks noChangeArrowheads="1"/>
          </p:cNvSpPr>
          <p:nvPr/>
        </p:nvSpPr>
        <p:spPr bwMode="auto">
          <a:xfrm>
            <a:off x="6532657" y="3494881"/>
            <a:ext cx="612775" cy="350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Calibri" panose="020F0502020204030204" pitchFamily="34" charset="0"/>
              </a:rPr>
              <a:t>60.9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99" name="Rectangle 88">
            <a:extLst>
              <a:ext uri="{FF2B5EF4-FFF2-40B4-BE49-F238E27FC236}">
                <a16:creationId xmlns:a16="http://schemas.microsoft.com/office/drawing/2014/main" id="{EC2F1B90-F3B5-409B-9EE0-58DA954C2CD2}"/>
              </a:ext>
            </a:extLst>
          </p:cNvPr>
          <p:cNvSpPr>
            <a:spLocks noChangeArrowheads="1"/>
          </p:cNvSpPr>
          <p:nvPr/>
        </p:nvSpPr>
        <p:spPr bwMode="auto">
          <a:xfrm>
            <a:off x="6999382" y="3494881"/>
            <a:ext cx="204788" cy="350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panose="020F0502020204030204" pitchFamily="34"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0" name="Rectangle 89">
            <a:extLst>
              <a:ext uri="{FF2B5EF4-FFF2-40B4-BE49-F238E27FC236}">
                <a16:creationId xmlns:a16="http://schemas.microsoft.com/office/drawing/2014/main" id="{26211C6B-BBAD-45AC-97FF-5F44A28BC1D4}"/>
              </a:ext>
            </a:extLst>
          </p:cNvPr>
          <p:cNvSpPr>
            <a:spLocks noChangeArrowheads="1"/>
          </p:cNvSpPr>
          <p:nvPr/>
        </p:nvSpPr>
        <p:spPr bwMode="auto">
          <a:xfrm>
            <a:off x="7067644" y="3494881"/>
            <a:ext cx="565150" cy="350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7030A0"/>
                </a:solidFill>
                <a:effectLst/>
                <a:latin typeface="Calibri" panose="020F0502020204030204" pitchFamily="34" charset="0"/>
              </a:rPr>
              <a:t>29.5</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1" name="Rectangle 90">
            <a:extLst>
              <a:ext uri="{FF2B5EF4-FFF2-40B4-BE49-F238E27FC236}">
                <a16:creationId xmlns:a16="http://schemas.microsoft.com/office/drawing/2014/main" id="{673CE00D-2886-4B90-B4F5-511AC7308EBA}"/>
              </a:ext>
            </a:extLst>
          </p:cNvPr>
          <p:cNvSpPr>
            <a:spLocks noChangeArrowheads="1"/>
          </p:cNvSpPr>
          <p:nvPr/>
        </p:nvSpPr>
        <p:spPr bwMode="auto">
          <a:xfrm>
            <a:off x="7477219" y="3494881"/>
            <a:ext cx="301625" cy="350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7030A0"/>
                </a:solidFill>
                <a:effectLst/>
                <a:latin typeface="Calibri" panose="020F0502020204030204" pitchFamily="34"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2" name="Rectangle 91">
            <a:extLst>
              <a:ext uri="{FF2B5EF4-FFF2-40B4-BE49-F238E27FC236}">
                <a16:creationId xmlns:a16="http://schemas.microsoft.com/office/drawing/2014/main" id="{EC3D5E58-0251-427F-B7A1-51A9B0037C9A}"/>
              </a:ext>
            </a:extLst>
          </p:cNvPr>
          <p:cNvSpPr>
            <a:spLocks noChangeArrowheads="1"/>
          </p:cNvSpPr>
          <p:nvPr/>
        </p:nvSpPr>
        <p:spPr bwMode="auto">
          <a:xfrm>
            <a:off x="7642319" y="3494881"/>
            <a:ext cx="203200" cy="350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panose="020F0502020204030204" pitchFamily="34"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3" name="Rectangle 92">
            <a:extLst>
              <a:ext uri="{FF2B5EF4-FFF2-40B4-BE49-F238E27FC236}">
                <a16:creationId xmlns:a16="http://schemas.microsoft.com/office/drawing/2014/main" id="{F06EF925-4D60-404F-B8DB-E2F2E08C0AB1}"/>
              </a:ext>
            </a:extLst>
          </p:cNvPr>
          <p:cNvSpPr>
            <a:spLocks noChangeArrowheads="1"/>
          </p:cNvSpPr>
          <p:nvPr/>
        </p:nvSpPr>
        <p:spPr bwMode="auto">
          <a:xfrm>
            <a:off x="8028082" y="3494881"/>
            <a:ext cx="43762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Calibri" panose="020F0502020204030204" pitchFamily="34" charset="0"/>
              </a:rPr>
              <a:t>1.5G</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05" name="Arrow: Right 104">
            <a:extLst>
              <a:ext uri="{FF2B5EF4-FFF2-40B4-BE49-F238E27FC236}">
                <a16:creationId xmlns:a16="http://schemas.microsoft.com/office/drawing/2014/main" id="{0AF0DEEF-86D4-44F9-BB29-C2DDF8D62999}"/>
              </a:ext>
            </a:extLst>
          </p:cNvPr>
          <p:cNvSpPr/>
          <p:nvPr/>
        </p:nvSpPr>
        <p:spPr>
          <a:xfrm rot="5400000">
            <a:off x="3607619" y="3386398"/>
            <a:ext cx="247652" cy="145812"/>
          </a:xfrm>
          <a:prstGeom prst="rightArrow">
            <a:avLst/>
          </a:prstGeom>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Arrow: Right 105">
            <a:extLst>
              <a:ext uri="{FF2B5EF4-FFF2-40B4-BE49-F238E27FC236}">
                <a16:creationId xmlns:a16="http://schemas.microsoft.com/office/drawing/2014/main" id="{2795F880-6D5B-4170-BC29-43E7B39300DA}"/>
              </a:ext>
            </a:extLst>
          </p:cNvPr>
          <p:cNvSpPr/>
          <p:nvPr/>
        </p:nvSpPr>
        <p:spPr>
          <a:xfrm rot="5400000">
            <a:off x="3607619" y="2634576"/>
            <a:ext cx="247652" cy="145812"/>
          </a:xfrm>
          <a:prstGeom prst="rightArrow">
            <a:avLst/>
          </a:prstGeom>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Arrow: Right 106">
            <a:extLst>
              <a:ext uri="{FF2B5EF4-FFF2-40B4-BE49-F238E27FC236}">
                <a16:creationId xmlns:a16="http://schemas.microsoft.com/office/drawing/2014/main" id="{63BA9E37-7F8A-4934-8B0C-98C2EE0A6B75}"/>
              </a:ext>
            </a:extLst>
          </p:cNvPr>
          <p:cNvSpPr/>
          <p:nvPr/>
        </p:nvSpPr>
        <p:spPr>
          <a:xfrm rot="16200000">
            <a:off x="5313737" y="2633618"/>
            <a:ext cx="247652" cy="145812"/>
          </a:xfrm>
          <a:prstGeom prst="rightArrow">
            <a:avLst/>
          </a:prstGeom>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Arrow: Right 107">
            <a:extLst>
              <a:ext uri="{FF2B5EF4-FFF2-40B4-BE49-F238E27FC236}">
                <a16:creationId xmlns:a16="http://schemas.microsoft.com/office/drawing/2014/main" id="{946409BC-11E7-41DD-A655-5392DE2B4881}"/>
              </a:ext>
            </a:extLst>
          </p:cNvPr>
          <p:cNvSpPr/>
          <p:nvPr/>
        </p:nvSpPr>
        <p:spPr>
          <a:xfrm rot="16200000">
            <a:off x="5308138" y="3384183"/>
            <a:ext cx="247652" cy="145812"/>
          </a:xfrm>
          <a:prstGeom prst="rightArrow">
            <a:avLst/>
          </a:prstGeom>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Arrow: Right 108">
            <a:extLst>
              <a:ext uri="{FF2B5EF4-FFF2-40B4-BE49-F238E27FC236}">
                <a16:creationId xmlns:a16="http://schemas.microsoft.com/office/drawing/2014/main" id="{9B4688A2-19DE-4430-B8A4-EB046C2EB901}"/>
              </a:ext>
            </a:extLst>
          </p:cNvPr>
          <p:cNvSpPr/>
          <p:nvPr/>
        </p:nvSpPr>
        <p:spPr>
          <a:xfrm rot="5400000">
            <a:off x="2206370" y="3004697"/>
            <a:ext cx="247652" cy="145812"/>
          </a:xfrm>
          <a:prstGeom prst="rightArrow">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Arrow: Right 109">
            <a:extLst>
              <a:ext uri="{FF2B5EF4-FFF2-40B4-BE49-F238E27FC236}">
                <a16:creationId xmlns:a16="http://schemas.microsoft.com/office/drawing/2014/main" id="{E7AAA290-DF15-4571-AE99-C0E1DC978D46}"/>
              </a:ext>
            </a:extLst>
          </p:cNvPr>
          <p:cNvSpPr/>
          <p:nvPr/>
        </p:nvSpPr>
        <p:spPr>
          <a:xfrm rot="16200000">
            <a:off x="5313737" y="3004697"/>
            <a:ext cx="247652" cy="145812"/>
          </a:xfrm>
          <a:prstGeom prst="rightArrow">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ectangle 68">
            <a:extLst>
              <a:ext uri="{FF2B5EF4-FFF2-40B4-BE49-F238E27FC236}">
                <a16:creationId xmlns:a16="http://schemas.microsoft.com/office/drawing/2014/main" id="{591DBAB1-4774-41AA-85F7-702EFAF21265}"/>
              </a:ext>
            </a:extLst>
          </p:cNvPr>
          <p:cNvSpPr>
            <a:spLocks noChangeArrowheads="1"/>
          </p:cNvSpPr>
          <p:nvPr/>
        </p:nvSpPr>
        <p:spPr bwMode="auto">
          <a:xfrm>
            <a:off x="4972144" y="2734469"/>
            <a:ext cx="40876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FF0000"/>
                </a:solidFill>
                <a:effectLst/>
                <a:latin typeface="Calibri" panose="020F0502020204030204" pitchFamily="34" charset="0"/>
              </a:rPr>
              <a:t>61.5</a:t>
            </a:r>
            <a:endParaRPr kumimoji="0" lang="en-US" altLang="en-US" sz="1800" b="0" i="0" u="none" strike="noStrike" cap="none" normalizeH="0" baseline="0" dirty="0">
              <a:ln>
                <a:noFill/>
              </a:ln>
              <a:solidFill>
                <a:srgbClr val="FF0000"/>
              </a:solidFill>
              <a:effectLst/>
            </a:endParaRPr>
          </a:p>
        </p:txBody>
      </p:sp>
      <p:sp>
        <p:nvSpPr>
          <p:cNvPr id="112" name="Rectangle 87">
            <a:extLst>
              <a:ext uri="{FF2B5EF4-FFF2-40B4-BE49-F238E27FC236}">
                <a16:creationId xmlns:a16="http://schemas.microsoft.com/office/drawing/2014/main" id="{33F37277-9968-480D-849F-3B13CD3C9CA6}"/>
              </a:ext>
            </a:extLst>
          </p:cNvPr>
          <p:cNvSpPr>
            <a:spLocks noChangeArrowheads="1"/>
          </p:cNvSpPr>
          <p:nvPr/>
        </p:nvSpPr>
        <p:spPr bwMode="auto">
          <a:xfrm>
            <a:off x="6532657" y="3494522"/>
            <a:ext cx="46166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FF0000"/>
                </a:solidFill>
                <a:effectLst/>
                <a:latin typeface="Calibri" panose="020F0502020204030204" pitchFamily="34" charset="0"/>
              </a:rPr>
              <a:t>60.9 </a:t>
            </a:r>
            <a:endParaRPr kumimoji="0" lang="en-US" altLang="en-US" sz="1800" b="0" i="0" u="none" strike="noStrike" cap="none" normalizeH="0" baseline="0" dirty="0">
              <a:ln>
                <a:noFill/>
              </a:ln>
              <a:solidFill>
                <a:srgbClr val="FF0000"/>
              </a:solidFill>
              <a:effectLst/>
            </a:endParaRPr>
          </a:p>
        </p:txBody>
      </p:sp>
      <p:sp>
        <p:nvSpPr>
          <p:cNvPr id="113" name="Rectangle 112">
            <a:extLst>
              <a:ext uri="{FF2B5EF4-FFF2-40B4-BE49-F238E27FC236}">
                <a16:creationId xmlns:a16="http://schemas.microsoft.com/office/drawing/2014/main" id="{3B645F5B-3711-4C8E-BA38-7ECD1B7DED32}"/>
              </a:ext>
            </a:extLst>
          </p:cNvPr>
          <p:cNvSpPr/>
          <p:nvPr/>
        </p:nvSpPr>
        <p:spPr>
          <a:xfrm>
            <a:off x="8472821" y="3448562"/>
            <a:ext cx="899605" cy="369332"/>
          </a:xfrm>
          <a:prstGeom prst="rect">
            <a:avLst/>
          </a:prstGeom>
        </p:spPr>
        <p:txBody>
          <a:bodyPr wrap="none">
            <a:spAutoFit/>
          </a:bodyPr>
          <a:lstStyle/>
          <a:p>
            <a:r>
              <a:rPr lang="en-US" altLang="en-US" dirty="0">
                <a:solidFill>
                  <a:srgbClr val="000000"/>
                </a:solidFill>
                <a:latin typeface="Calibri" panose="020F0502020204030204" pitchFamily="34" charset="0"/>
              </a:rPr>
              <a:t>(</a:t>
            </a:r>
            <a:r>
              <a:rPr lang="en-US" altLang="en-US" dirty="0">
                <a:solidFill>
                  <a:srgbClr val="FF0000"/>
                </a:solidFill>
                <a:latin typeface="Calibri" panose="020F0502020204030204" pitchFamily="34" charset="0"/>
              </a:rPr>
              <a:t>75.8%</a:t>
            </a:r>
            <a:r>
              <a:rPr lang="en-US" altLang="en-US" dirty="0">
                <a:solidFill>
                  <a:srgbClr val="000000"/>
                </a:solidFill>
                <a:latin typeface="Calibri" panose="020F0502020204030204" pitchFamily="34" charset="0"/>
              </a:rPr>
              <a:t>)</a:t>
            </a:r>
            <a:endParaRPr lang="en-US" dirty="0"/>
          </a:p>
        </p:txBody>
      </p:sp>
      <p:sp>
        <p:nvSpPr>
          <p:cNvPr id="116" name="Arrow: Right 115">
            <a:extLst>
              <a:ext uri="{FF2B5EF4-FFF2-40B4-BE49-F238E27FC236}">
                <a16:creationId xmlns:a16="http://schemas.microsoft.com/office/drawing/2014/main" id="{501B4CCF-B6AA-4BBA-A2F3-D5B8882E2399}"/>
              </a:ext>
            </a:extLst>
          </p:cNvPr>
          <p:cNvSpPr/>
          <p:nvPr/>
        </p:nvSpPr>
        <p:spPr>
          <a:xfrm rot="5400000">
            <a:off x="8399556" y="2999701"/>
            <a:ext cx="247652" cy="145812"/>
          </a:xfrm>
          <a:prstGeom prst="rightArrow">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Arrow: Right 116">
            <a:extLst>
              <a:ext uri="{FF2B5EF4-FFF2-40B4-BE49-F238E27FC236}">
                <a16:creationId xmlns:a16="http://schemas.microsoft.com/office/drawing/2014/main" id="{C3D70ECC-1649-452F-A879-399835F1DC86}"/>
              </a:ext>
            </a:extLst>
          </p:cNvPr>
          <p:cNvSpPr/>
          <p:nvPr/>
        </p:nvSpPr>
        <p:spPr>
          <a:xfrm rot="5400000">
            <a:off x="8396474" y="2633618"/>
            <a:ext cx="247652" cy="145812"/>
          </a:xfrm>
          <a:prstGeom prst="rightArrow">
            <a:avLst/>
          </a:prstGeom>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Arrow: Right 118">
            <a:extLst>
              <a:ext uri="{FF2B5EF4-FFF2-40B4-BE49-F238E27FC236}">
                <a16:creationId xmlns:a16="http://schemas.microsoft.com/office/drawing/2014/main" id="{6CC2069B-6E1C-477C-9C94-AA6BAE3F58D7}"/>
              </a:ext>
            </a:extLst>
          </p:cNvPr>
          <p:cNvSpPr/>
          <p:nvPr/>
        </p:nvSpPr>
        <p:spPr>
          <a:xfrm rot="5400000">
            <a:off x="8396474" y="3388265"/>
            <a:ext cx="247652" cy="145812"/>
          </a:xfrm>
          <a:prstGeom prst="rightArrow">
            <a:avLst/>
          </a:prstGeom>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97516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9"/>
                                        </p:tgtEl>
                                        <p:attrNameLst>
                                          <p:attrName>style.visibility</p:attrName>
                                        </p:attrNameLst>
                                      </p:cBhvr>
                                      <p:to>
                                        <p:strVal val="visible"/>
                                      </p:to>
                                    </p:set>
                                    <p:animEffect transition="in" filter="fade">
                                      <p:cBhvr>
                                        <p:cTn id="12" dur="500"/>
                                        <p:tgtEl>
                                          <p:spTgt spid="109"/>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10"/>
                                        </p:tgtEl>
                                        <p:attrNameLst>
                                          <p:attrName>style.visibility</p:attrName>
                                        </p:attrNameLst>
                                      </p:cBhvr>
                                      <p:to>
                                        <p:strVal val="visible"/>
                                      </p:to>
                                    </p:set>
                                    <p:animEffect transition="in" filter="fade">
                                      <p:cBhvr>
                                        <p:cTn id="15" dur="500"/>
                                        <p:tgtEl>
                                          <p:spTgt spid="11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16"/>
                                        </p:tgtEl>
                                        <p:attrNameLst>
                                          <p:attrName>style.visibility</p:attrName>
                                        </p:attrNameLst>
                                      </p:cBhvr>
                                      <p:to>
                                        <p:strVal val="visible"/>
                                      </p:to>
                                    </p:set>
                                    <p:animEffect transition="in" filter="fade">
                                      <p:cBhvr>
                                        <p:cTn id="18" dur="500"/>
                                        <p:tgtEl>
                                          <p:spTgt spid="11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06"/>
                                        </p:tgtEl>
                                        <p:attrNameLst>
                                          <p:attrName>style.visibility</p:attrName>
                                        </p:attrNameLst>
                                      </p:cBhvr>
                                      <p:to>
                                        <p:strVal val="visible"/>
                                      </p:to>
                                    </p:set>
                                    <p:animEffect transition="in" filter="fade">
                                      <p:cBhvr>
                                        <p:cTn id="23" dur="500"/>
                                        <p:tgtEl>
                                          <p:spTgt spid="106"/>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07"/>
                                        </p:tgtEl>
                                        <p:attrNameLst>
                                          <p:attrName>style.visibility</p:attrName>
                                        </p:attrNameLst>
                                      </p:cBhvr>
                                      <p:to>
                                        <p:strVal val="visible"/>
                                      </p:to>
                                    </p:set>
                                    <p:animEffect transition="in" filter="fade">
                                      <p:cBhvr>
                                        <p:cTn id="26" dur="500"/>
                                        <p:tgtEl>
                                          <p:spTgt spid="107"/>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08"/>
                                        </p:tgtEl>
                                        <p:attrNameLst>
                                          <p:attrName>style.visibility</p:attrName>
                                        </p:attrNameLst>
                                      </p:cBhvr>
                                      <p:to>
                                        <p:strVal val="visible"/>
                                      </p:to>
                                    </p:set>
                                    <p:animEffect transition="in" filter="fade">
                                      <p:cBhvr>
                                        <p:cTn id="29" dur="500"/>
                                        <p:tgtEl>
                                          <p:spTgt spid="108"/>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05"/>
                                        </p:tgtEl>
                                        <p:attrNameLst>
                                          <p:attrName>style.visibility</p:attrName>
                                        </p:attrNameLst>
                                      </p:cBhvr>
                                      <p:to>
                                        <p:strVal val="visible"/>
                                      </p:to>
                                    </p:set>
                                    <p:animEffect transition="in" filter="fade">
                                      <p:cBhvr>
                                        <p:cTn id="32" dur="500"/>
                                        <p:tgtEl>
                                          <p:spTgt spid="105"/>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17"/>
                                        </p:tgtEl>
                                        <p:attrNameLst>
                                          <p:attrName>style.visibility</p:attrName>
                                        </p:attrNameLst>
                                      </p:cBhvr>
                                      <p:to>
                                        <p:strVal val="visible"/>
                                      </p:to>
                                    </p:set>
                                    <p:animEffect transition="in" filter="fade">
                                      <p:cBhvr>
                                        <p:cTn id="35" dur="500"/>
                                        <p:tgtEl>
                                          <p:spTgt spid="117"/>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19"/>
                                        </p:tgtEl>
                                        <p:attrNameLst>
                                          <p:attrName>style.visibility</p:attrName>
                                        </p:attrNameLst>
                                      </p:cBhvr>
                                      <p:to>
                                        <p:strVal val="visible"/>
                                      </p:to>
                                    </p:set>
                                    <p:animEffect transition="in" filter="fade">
                                      <p:cBhvr>
                                        <p:cTn id="38" dur="500"/>
                                        <p:tgtEl>
                                          <p:spTgt spid="119"/>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5">
                                            <p:txEl>
                                              <p:pRg st="1" end="1"/>
                                            </p:txEl>
                                          </p:spTgt>
                                        </p:tgtEl>
                                        <p:attrNameLst>
                                          <p:attrName>style.visibility</p:attrName>
                                        </p:attrNameLst>
                                      </p:cBhvr>
                                      <p:to>
                                        <p:strVal val="visible"/>
                                      </p:to>
                                    </p:set>
                                    <p:animEffect transition="in" filter="fade">
                                      <p:cBhvr>
                                        <p:cTn id="43" dur="500"/>
                                        <p:tgtEl>
                                          <p:spTgt spid="5">
                                            <p:txEl>
                                              <p:pRg st="1" end="1"/>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71"/>
                                        </p:tgtEl>
                                        <p:attrNameLst>
                                          <p:attrName>style.visibility</p:attrName>
                                        </p:attrNameLst>
                                      </p:cBhvr>
                                      <p:to>
                                        <p:strVal val="visible"/>
                                      </p:to>
                                    </p:set>
                                    <p:animEffect transition="in" filter="fade">
                                      <p:cBhvr>
                                        <p:cTn id="48" dur="500"/>
                                        <p:tgtEl>
                                          <p:spTgt spid="71"/>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72"/>
                                        </p:tgtEl>
                                        <p:attrNameLst>
                                          <p:attrName>style.visibility</p:attrName>
                                        </p:attrNameLst>
                                      </p:cBhvr>
                                      <p:to>
                                        <p:strVal val="visible"/>
                                      </p:to>
                                    </p:set>
                                    <p:animEffect transition="in" filter="fade">
                                      <p:cBhvr>
                                        <p:cTn id="51" dur="500"/>
                                        <p:tgtEl>
                                          <p:spTgt spid="72"/>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73"/>
                                        </p:tgtEl>
                                        <p:attrNameLst>
                                          <p:attrName>style.visibility</p:attrName>
                                        </p:attrNameLst>
                                      </p:cBhvr>
                                      <p:to>
                                        <p:strVal val="visible"/>
                                      </p:to>
                                    </p:set>
                                    <p:animEffect transition="in" filter="fade">
                                      <p:cBhvr>
                                        <p:cTn id="54" dur="500"/>
                                        <p:tgtEl>
                                          <p:spTgt spid="73"/>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74"/>
                                        </p:tgtEl>
                                        <p:attrNameLst>
                                          <p:attrName>style.visibility</p:attrName>
                                        </p:attrNameLst>
                                      </p:cBhvr>
                                      <p:to>
                                        <p:strVal val="visible"/>
                                      </p:to>
                                    </p:set>
                                    <p:animEffect transition="in" filter="fade">
                                      <p:cBhvr>
                                        <p:cTn id="57" dur="500"/>
                                        <p:tgtEl>
                                          <p:spTgt spid="74"/>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80"/>
                                        </p:tgtEl>
                                        <p:attrNameLst>
                                          <p:attrName>style.visibility</p:attrName>
                                        </p:attrNameLst>
                                      </p:cBhvr>
                                      <p:to>
                                        <p:strVal val="visible"/>
                                      </p:to>
                                    </p:set>
                                    <p:animEffect transition="in" filter="fade">
                                      <p:cBhvr>
                                        <p:cTn id="60" dur="500"/>
                                        <p:tgtEl>
                                          <p:spTgt spid="80"/>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81"/>
                                        </p:tgtEl>
                                        <p:attrNameLst>
                                          <p:attrName>style.visibility</p:attrName>
                                        </p:attrNameLst>
                                      </p:cBhvr>
                                      <p:to>
                                        <p:strVal val="visible"/>
                                      </p:to>
                                    </p:set>
                                    <p:animEffect transition="in" filter="fade">
                                      <p:cBhvr>
                                        <p:cTn id="63" dur="500"/>
                                        <p:tgtEl>
                                          <p:spTgt spid="81"/>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82"/>
                                        </p:tgtEl>
                                        <p:attrNameLst>
                                          <p:attrName>style.visibility</p:attrName>
                                        </p:attrNameLst>
                                      </p:cBhvr>
                                      <p:to>
                                        <p:strVal val="visible"/>
                                      </p:to>
                                    </p:set>
                                    <p:animEffect transition="in" filter="fade">
                                      <p:cBhvr>
                                        <p:cTn id="66" dur="500"/>
                                        <p:tgtEl>
                                          <p:spTgt spid="82"/>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83"/>
                                        </p:tgtEl>
                                        <p:attrNameLst>
                                          <p:attrName>style.visibility</p:attrName>
                                        </p:attrNameLst>
                                      </p:cBhvr>
                                      <p:to>
                                        <p:strVal val="visible"/>
                                      </p:to>
                                    </p:set>
                                    <p:animEffect transition="in" filter="fade">
                                      <p:cBhvr>
                                        <p:cTn id="69" dur="500"/>
                                        <p:tgtEl>
                                          <p:spTgt spid="83"/>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89"/>
                                        </p:tgtEl>
                                        <p:attrNameLst>
                                          <p:attrName>style.visibility</p:attrName>
                                        </p:attrNameLst>
                                      </p:cBhvr>
                                      <p:to>
                                        <p:strVal val="visible"/>
                                      </p:to>
                                    </p:set>
                                    <p:animEffect transition="in" filter="fade">
                                      <p:cBhvr>
                                        <p:cTn id="72" dur="500"/>
                                        <p:tgtEl>
                                          <p:spTgt spid="89"/>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90"/>
                                        </p:tgtEl>
                                        <p:attrNameLst>
                                          <p:attrName>style.visibility</p:attrName>
                                        </p:attrNameLst>
                                      </p:cBhvr>
                                      <p:to>
                                        <p:strVal val="visible"/>
                                      </p:to>
                                    </p:set>
                                    <p:animEffect transition="in" filter="fade">
                                      <p:cBhvr>
                                        <p:cTn id="75" dur="500"/>
                                        <p:tgtEl>
                                          <p:spTgt spid="90"/>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91"/>
                                        </p:tgtEl>
                                        <p:attrNameLst>
                                          <p:attrName>style.visibility</p:attrName>
                                        </p:attrNameLst>
                                      </p:cBhvr>
                                      <p:to>
                                        <p:strVal val="visible"/>
                                      </p:to>
                                    </p:set>
                                    <p:animEffect transition="in" filter="fade">
                                      <p:cBhvr>
                                        <p:cTn id="78" dur="500"/>
                                        <p:tgtEl>
                                          <p:spTgt spid="91"/>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92"/>
                                        </p:tgtEl>
                                        <p:attrNameLst>
                                          <p:attrName>style.visibility</p:attrName>
                                        </p:attrNameLst>
                                      </p:cBhvr>
                                      <p:to>
                                        <p:strVal val="visible"/>
                                      </p:to>
                                    </p:set>
                                    <p:animEffect transition="in" filter="fade">
                                      <p:cBhvr>
                                        <p:cTn id="81" dur="500"/>
                                        <p:tgtEl>
                                          <p:spTgt spid="92"/>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98"/>
                                        </p:tgtEl>
                                        <p:attrNameLst>
                                          <p:attrName>style.visibility</p:attrName>
                                        </p:attrNameLst>
                                      </p:cBhvr>
                                      <p:to>
                                        <p:strVal val="visible"/>
                                      </p:to>
                                    </p:set>
                                    <p:animEffect transition="in" filter="fade">
                                      <p:cBhvr>
                                        <p:cTn id="84" dur="500"/>
                                        <p:tgtEl>
                                          <p:spTgt spid="98"/>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99"/>
                                        </p:tgtEl>
                                        <p:attrNameLst>
                                          <p:attrName>style.visibility</p:attrName>
                                        </p:attrNameLst>
                                      </p:cBhvr>
                                      <p:to>
                                        <p:strVal val="visible"/>
                                      </p:to>
                                    </p:set>
                                    <p:animEffect transition="in" filter="fade">
                                      <p:cBhvr>
                                        <p:cTn id="87" dur="500"/>
                                        <p:tgtEl>
                                          <p:spTgt spid="99"/>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100"/>
                                        </p:tgtEl>
                                        <p:attrNameLst>
                                          <p:attrName>style.visibility</p:attrName>
                                        </p:attrNameLst>
                                      </p:cBhvr>
                                      <p:to>
                                        <p:strVal val="visible"/>
                                      </p:to>
                                    </p:set>
                                    <p:animEffect transition="in" filter="fade">
                                      <p:cBhvr>
                                        <p:cTn id="90" dur="500"/>
                                        <p:tgtEl>
                                          <p:spTgt spid="100"/>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101"/>
                                        </p:tgtEl>
                                        <p:attrNameLst>
                                          <p:attrName>style.visibility</p:attrName>
                                        </p:attrNameLst>
                                      </p:cBhvr>
                                      <p:to>
                                        <p:strVal val="visible"/>
                                      </p:to>
                                    </p:set>
                                    <p:animEffect transition="in" filter="fade">
                                      <p:cBhvr>
                                        <p:cTn id="93" dur="500"/>
                                        <p:tgtEl>
                                          <p:spTgt spid="101"/>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75"/>
                                        </p:tgtEl>
                                        <p:attrNameLst>
                                          <p:attrName>style.visibility</p:attrName>
                                        </p:attrNameLst>
                                      </p:cBhvr>
                                      <p:to>
                                        <p:strVal val="visible"/>
                                      </p:to>
                                    </p:set>
                                    <p:animEffect transition="in" filter="fade">
                                      <p:cBhvr>
                                        <p:cTn id="96" dur="500"/>
                                        <p:tgtEl>
                                          <p:spTgt spid="75"/>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84"/>
                                        </p:tgtEl>
                                        <p:attrNameLst>
                                          <p:attrName>style.visibility</p:attrName>
                                        </p:attrNameLst>
                                      </p:cBhvr>
                                      <p:to>
                                        <p:strVal val="visible"/>
                                      </p:to>
                                    </p:set>
                                    <p:animEffect transition="in" filter="fade">
                                      <p:cBhvr>
                                        <p:cTn id="99" dur="500"/>
                                        <p:tgtEl>
                                          <p:spTgt spid="84"/>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93"/>
                                        </p:tgtEl>
                                        <p:attrNameLst>
                                          <p:attrName>style.visibility</p:attrName>
                                        </p:attrNameLst>
                                      </p:cBhvr>
                                      <p:to>
                                        <p:strVal val="visible"/>
                                      </p:to>
                                    </p:set>
                                    <p:animEffect transition="in" filter="fade">
                                      <p:cBhvr>
                                        <p:cTn id="102" dur="500"/>
                                        <p:tgtEl>
                                          <p:spTgt spid="93"/>
                                        </p:tgtEl>
                                      </p:cBhvr>
                                    </p:animEffect>
                                  </p:childTnLst>
                                </p:cTn>
                              </p:par>
                              <p:par>
                                <p:cTn id="103" presetID="10" presetClass="entr" presetSubtype="0" fill="hold" grpId="0" nodeType="withEffect">
                                  <p:stCondLst>
                                    <p:cond delay="0"/>
                                  </p:stCondLst>
                                  <p:childTnLst>
                                    <p:set>
                                      <p:cBhvr>
                                        <p:cTn id="104" dur="1" fill="hold">
                                          <p:stCondLst>
                                            <p:cond delay="0"/>
                                          </p:stCondLst>
                                        </p:cTn>
                                        <p:tgtEl>
                                          <p:spTgt spid="102"/>
                                        </p:tgtEl>
                                        <p:attrNameLst>
                                          <p:attrName>style.visibility</p:attrName>
                                        </p:attrNameLst>
                                      </p:cBhvr>
                                      <p:to>
                                        <p:strVal val="visible"/>
                                      </p:to>
                                    </p:set>
                                    <p:animEffect transition="in" filter="fade">
                                      <p:cBhvr>
                                        <p:cTn id="105" dur="500"/>
                                        <p:tgtEl>
                                          <p:spTgt spid="102"/>
                                        </p:tgtEl>
                                      </p:cBhvr>
                                    </p:animEffect>
                                  </p:childTnLst>
                                </p:cTn>
                              </p:par>
                            </p:childTnLst>
                          </p:cTn>
                        </p:par>
                      </p:childTnLst>
                    </p:cTn>
                  </p:par>
                  <p:par>
                    <p:cTn id="106" fill="hold">
                      <p:stCondLst>
                        <p:cond delay="indefinite"/>
                      </p:stCondLst>
                      <p:childTnLst>
                        <p:par>
                          <p:cTn id="107" fill="hold">
                            <p:stCondLst>
                              <p:cond delay="0"/>
                            </p:stCondLst>
                            <p:childTnLst>
                              <p:par>
                                <p:cTn id="108" presetID="10" presetClass="entr" presetSubtype="0" fill="hold" nodeType="clickEffect">
                                  <p:stCondLst>
                                    <p:cond delay="0"/>
                                  </p:stCondLst>
                                  <p:childTnLst>
                                    <p:set>
                                      <p:cBhvr>
                                        <p:cTn id="109" dur="1" fill="hold">
                                          <p:stCondLst>
                                            <p:cond delay="0"/>
                                          </p:stCondLst>
                                        </p:cTn>
                                        <p:tgtEl>
                                          <p:spTgt spid="5">
                                            <p:txEl>
                                              <p:pRg st="2" end="2"/>
                                            </p:txEl>
                                          </p:spTgt>
                                        </p:tgtEl>
                                        <p:attrNameLst>
                                          <p:attrName>style.visibility</p:attrName>
                                        </p:attrNameLst>
                                      </p:cBhvr>
                                      <p:to>
                                        <p:strVal val="visible"/>
                                      </p:to>
                                    </p:set>
                                    <p:animEffect transition="in" filter="fade">
                                      <p:cBhvr>
                                        <p:cTn id="110" dur="500"/>
                                        <p:tgtEl>
                                          <p:spTgt spid="5">
                                            <p:txEl>
                                              <p:pRg st="2" end="2"/>
                                            </p:txEl>
                                          </p:spTgt>
                                        </p:tgtEl>
                                      </p:cBhvr>
                                    </p:animEffect>
                                  </p:childTnLst>
                                </p:cTn>
                              </p:par>
                            </p:childTnLst>
                          </p:cTn>
                        </p:par>
                      </p:childTnLst>
                    </p:cTn>
                  </p:par>
                  <p:par>
                    <p:cTn id="111" fill="hold">
                      <p:stCondLst>
                        <p:cond delay="indefinite"/>
                      </p:stCondLst>
                      <p:childTnLst>
                        <p:par>
                          <p:cTn id="112" fill="hold">
                            <p:stCondLst>
                              <p:cond delay="0"/>
                            </p:stCondLst>
                            <p:childTnLst>
                              <p:par>
                                <p:cTn id="113" presetID="10" presetClass="entr" presetSubtype="0" fill="hold" grpId="0" nodeType="clickEffect">
                                  <p:stCondLst>
                                    <p:cond delay="0"/>
                                  </p:stCondLst>
                                  <p:childTnLst>
                                    <p:set>
                                      <p:cBhvr>
                                        <p:cTn id="114" dur="1" fill="hold">
                                          <p:stCondLst>
                                            <p:cond delay="0"/>
                                          </p:stCondLst>
                                        </p:cTn>
                                        <p:tgtEl>
                                          <p:spTgt spid="111"/>
                                        </p:tgtEl>
                                        <p:attrNameLst>
                                          <p:attrName>style.visibility</p:attrName>
                                        </p:attrNameLst>
                                      </p:cBhvr>
                                      <p:to>
                                        <p:strVal val="visible"/>
                                      </p:to>
                                    </p:set>
                                    <p:animEffect transition="in" filter="fade">
                                      <p:cBhvr>
                                        <p:cTn id="115" dur="500"/>
                                        <p:tgtEl>
                                          <p:spTgt spid="111"/>
                                        </p:tgtEl>
                                      </p:cBhvr>
                                    </p:animEffect>
                                  </p:childTnLst>
                                </p:cTn>
                              </p:par>
                              <p:par>
                                <p:cTn id="116" presetID="10" presetClass="entr" presetSubtype="0" fill="hold" grpId="0" nodeType="withEffect">
                                  <p:stCondLst>
                                    <p:cond delay="0"/>
                                  </p:stCondLst>
                                  <p:childTnLst>
                                    <p:set>
                                      <p:cBhvr>
                                        <p:cTn id="117" dur="1" fill="hold">
                                          <p:stCondLst>
                                            <p:cond delay="0"/>
                                          </p:stCondLst>
                                        </p:cTn>
                                        <p:tgtEl>
                                          <p:spTgt spid="112"/>
                                        </p:tgtEl>
                                        <p:attrNameLst>
                                          <p:attrName>style.visibility</p:attrName>
                                        </p:attrNameLst>
                                      </p:cBhvr>
                                      <p:to>
                                        <p:strVal val="visible"/>
                                      </p:to>
                                    </p:set>
                                    <p:animEffect transition="in" filter="fade">
                                      <p:cBhvr>
                                        <p:cTn id="118" dur="500"/>
                                        <p:tgtEl>
                                          <p:spTgt spid="112"/>
                                        </p:tgtEl>
                                      </p:cBhvr>
                                    </p:animEffect>
                                  </p:childTnLst>
                                </p:cTn>
                              </p:par>
                              <p:par>
                                <p:cTn id="119" presetID="10" presetClass="entr" presetSubtype="0" fill="hold" grpId="0" nodeType="withEffect">
                                  <p:stCondLst>
                                    <p:cond delay="0"/>
                                  </p:stCondLst>
                                  <p:childTnLst>
                                    <p:set>
                                      <p:cBhvr>
                                        <p:cTn id="120" dur="1" fill="hold">
                                          <p:stCondLst>
                                            <p:cond delay="0"/>
                                          </p:stCondLst>
                                        </p:cTn>
                                        <p:tgtEl>
                                          <p:spTgt spid="113"/>
                                        </p:tgtEl>
                                        <p:attrNameLst>
                                          <p:attrName>style.visibility</p:attrName>
                                        </p:attrNameLst>
                                      </p:cBhvr>
                                      <p:to>
                                        <p:strVal val="visible"/>
                                      </p:to>
                                    </p:set>
                                    <p:animEffect transition="in" filter="fade">
                                      <p:cBhvr>
                                        <p:cTn id="121" dur="500"/>
                                        <p:tgtEl>
                                          <p:spTgt spid="1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p:bldP spid="72" grpId="0"/>
      <p:bldP spid="73" grpId="0"/>
      <p:bldP spid="74" grpId="0"/>
      <p:bldP spid="75" grpId="0"/>
      <p:bldP spid="80" grpId="0"/>
      <p:bldP spid="81" grpId="0"/>
      <p:bldP spid="82" grpId="0"/>
      <p:bldP spid="83" grpId="0"/>
      <p:bldP spid="84" grpId="0"/>
      <p:bldP spid="89" grpId="0"/>
      <p:bldP spid="90" grpId="0"/>
      <p:bldP spid="91" grpId="0"/>
      <p:bldP spid="92" grpId="0"/>
      <p:bldP spid="93" grpId="0"/>
      <p:bldP spid="98" grpId="0"/>
      <p:bldP spid="99" grpId="0"/>
      <p:bldP spid="100" grpId="0"/>
      <p:bldP spid="101" grpId="0"/>
      <p:bldP spid="102" grpId="0"/>
      <p:bldP spid="105" grpId="0" animBg="1"/>
      <p:bldP spid="106" grpId="0" animBg="1"/>
      <p:bldP spid="107" grpId="0" animBg="1"/>
      <p:bldP spid="108" grpId="0" animBg="1"/>
      <p:bldP spid="109" grpId="0" animBg="1"/>
      <p:bldP spid="110" grpId="0" animBg="1"/>
      <p:bldP spid="111" grpId="0"/>
      <p:bldP spid="112" grpId="0"/>
      <p:bldP spid="113" grpId="0"/>
      <p:bldP spid="116" grpId="0" animBg="1"/>
      <p:bldP spid="117" grpId="0" animBg="1"/>
      <p:bldP spid="119"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1502D6-DBD4-4A04-875C-9E4760AD990F}"/>
              </a:ext>
            </a:extLst>
          </p:cNvPr>
          <p:cNvSpPr>
            <a:spLocks noGrp="1"/>
          </p:cNvSpPr>
          <p:nvPr>
            <p:ph type="title"/>
          </p:nvPr>
        </p:nvSpPr>
        <p:spPr/>
        <p:txBody>
          <a:bodyPr/>
          <a:lstStyle/>
          <a:p>
            <a:r>
              <a:rPr lang="en-US" dirty="0"/>
              <a:t>Ablation Study: Network Architecture</a:t>
            </a:r>
          </a:p>
        </p:txBody>
      </p:sp>
      <p:sp>
        <p:nvSpPr>
          <p:cNvPr id="5" name="TextBox 4">
            <a:extLst>
              <a:ext uri="{FF2B5EF4-FFF2-40B4-BE49-F238E27FC236}">
                <a16:creationId xmlns:a16="http://schemas.microsoft.com/office/drawing/2014/main" id="{EDE2CB29-1ACA-45FA-9CCD-C46CB56154BF}"/>
              </a:ext>
            </a:extLst>
          </p:cNvPr>
          <p:cNvSpPr txBox="1"/>
          <p:nvPr/>
        </p:nvSpPr>
        <p:spPr>
          <a:xfrm>
            <a:off x="874060" y="2454673"/>
            <a:ext cx="1286435" cy="707886"/>
          </a:xfrm>
          <a:prstGeom prst="rect">
            <a:avLst/>
          </a:prstGeom>
          <a:noFill/>
        </p:spPr>
        <p:txBody>
          <a:bodyPr wrap="square" rtlCol="0">
            <a:spAutoFit/>
          </a:bodyPr>
          <a:lstStyle/>
          <a:p>
            <a:r>
              <a:rPr lang="en-US" sz="2000" dirty="0"/>
              <a:t>Two-stage</a:t>
            </a:r>
          </a:p>
          <a:p>
            <a:r>
              <a:rPr lang="en-US" sz="2000" dirty="0" err="1"/>
              <a:t>HourGlass</a:t>
            </a:r>
            <a:endParaRPr lang="en-US" sz="2000" dirty="0"/>
          </a:p>
        </p:txBody>
      </p:sp>
      <p:sp>
        <p:nvSpPr>
          <p:cNvPr id="6" name="Content Placeholder 2">
            <a:extLst>
              <a:ext uri="{FF2B5EF4-FFF2-40B4-BE49-F238E27FC236}">
                <a16:creationId xmlns:a16="http://schemas.microsoft.com/office/drawing/2014/main" id="{89D3FA41-CDB2-4B12-9447-DB5ED34EC618}"/>
              </a:ext>
            </a:extLst>
          </p:cNvPr>
          <p:cNvSpPr txBox="1">
            <a:spLocks/>
          </p:cNvSpPr>
          <p:nvPr/>
        </p:nvSpPr>
        <p:spPr>
          <a:xfrm>
            <a:off x="749138" y="4147343"/>
            <a:ext cx="10232627" cy="18573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solidFill>
                  <a:srgbClr val="FF0000"/>
                </a:solidFill>
              </a:rPr>
              <a:t>Multi-stage </a:t>
            </a:r>
            <a:r>
              <a:rPr lang="en-US" sz="2400" dirty="0" err="1">
                <a:solidFill>
                  <a:srgbClr val="FF0000"/>
                </a:solidFill>
              </a:rPr>
              <a:t>HourGlass</a:t>
            </a:r>
            <a:r>
              <a:rPr lang="en-US" sz="2400" dirty="0"/>
              <a:t> architecture sets heatmap based state-of-the-art.</a:t>
            </a:r>
          </a:p>
          <a:p>
            <a:r>
              <a:rPr lang="en-US" sz="2400" dirty="0">
                <a:solidFill>
                  <a:srgbClr val="00B050"/>
                </a:solidFill>
              </a:rPr>
              <a:t>Our re-implementation</a:t>
            </a:r>
            <a:r>
              <a:rPr lang="en-US" sz="2400" dirty="0"/>
              <a:t> is already slightly better, setting a valid baseline.</a:t>
            </a:r>
          </a:p>
          <a:p>
            <a:r>
              <a:rPr lang="en-US" sz="2400" dirty="0">
                <a:solidFill>
                  <a:srgbClr val="7030A0"/>
                </a:solidFill>
              </a:rPr>
              <a:t>Integral Regression </a:t>
            </a:r>
            <a:r>
              <a:rPr lang="en-US" sz="2400" dirty="0"/>
              <a:t>improves both stages and sets new state-of-the-art.</a:t>
            </a:r>
          </a:p>
        </p:txBody>
      </p:sp>
      <p:sp>
        <p:nvSpPr>
          <p:cNvPr id="11" name="AutoShape 3">
            <a:extLst>
              <a:ext uri="{FF2B5EF4-FFF2-40B4-BE49-F238E27FC236}">
                <a16:creationId xmlns:a16="http://schemas.microsoft.com/office/drawing/2014/main" id="{EBDEA5EF-6A56-42E6-BCC3-C32544661843}"/>
              </a:ext>
            </a:extLst>
          </p:cNvPr>
          <p:cNvSpPr>
            <a:spLocks noChangeAspect="1" noChangeArrowheads="1" noTextEdit="1"/>
          </p:cNvSpPr>
          <p:nvPr/>
        </p:nvSpPr>
        <p:spPr bwMode="auto">
          <a:xfrm>
            <a:off x="2265270" y="1751806"/>
            <a:ext cx="8594725" cy="152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Rectangle 5">
            <a:extLst>
              <a:ext uri="{FF2B5EF4-FFF2-40B4-BE49-F238E27FC236}">
                <a16:creationId xmlns:a16="http://schemas.microsoft.com/office/drawing/2014/main" id="{FDF591DD-CECF-47F9-A5EA-08001C2FA1DB}"/>
              </a:ext>
            </a:extLst>
          </p:cNvPr>
          <p:cNvSpPr>
            <a:spLocks noChangeArrowheads="1"/>
          </p:cNvSpPr>
          <p:nvPr/>
        </p:nvSpPr>
        <p:spPr bwMode="auto">
          <a:xfrm>
            <a:off x="2276383" y="1781969"/>
            <a:ext cx="2800350" cy="657225"/>
          </a:xfrm>
          <a:prstGeom prst="rect">
            <a:avLst/>
          </a:prstGeom>
          <a:solidFill>
            <a:srgbClr val="4472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Rectangle 6">
            <a:extLst>
              <a:ext uri="{FF2B5EF4-FFF2-40B4-BE49-F238E27FC236}">
                <a16:creationId xmlns:a16="http://schemas.microsoft.com/office/drawing/2014/main" id="{279311B1-9C49-4994-A4EF-F6E050FEB075}"/>
              </a:ext>
            </a:extLst>
          </p:cNvPr>
          <p:cNvSpPr>
            <a:spLocks noChangeArrowheads="1"/>
          </p:cNvSpPr>
          <p:nvPr/>
        </p:nvSpPr>
        <p:spPr bwMode="auto">
          <a:xfrm>
            <a:off x="5076733" y="1781969"/>
            <a:ext cx="1985963" cy="657225"/>
          </a:xfrm>
          <a:prstGeom prst="rect">
            <a:avLst/>
          </a:prstGeom>
          <a:solidFill>
            <a:srgbClr val="4472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Rectangle 7">
            <a:extLst>
              <a:ext uri="{FF2B5EF4-FFF2-40B4-BE49-F238E27FC236}">
                <a16:creationId xmlns:a16="http://schemas.microsoft.com/office/drawing/2014/main" id="{F2F43CE5-55FB-47A2-BBF6-0E1894F5B7BF}"/>
              </a:ext>
            </a:extLst>
          </p:cNvPr>
          <p:cNvSpPr>
            <a:spLocks noChangeArrowheads="1"/>
          </p:cNvSpPr>
          <p:nvPr/>
        </p:nvSpPr>
        <p:spPr bwMode="auto">
          <a:xfrm>
            <a:off x="7062695" y="1781969"/>
            <a:ext cx="1857375" cy="657225"/>
          </a:xfrm>
          <a:prstGeom prst="rect">
            <a:avLst/>
          </a:prstGeom>
          <a:solidFill>
            <a:srgbClr val="4472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Rectangle 8">
            <a:extLst>
              <a:ext uri="{FF2B5EF4-FFF2-40B4-BE49-F238E27FC236}">
                <a16:creationId xmlns:a16="http://schemas.microsoft.com/office/drawing/2014/main" id="{77A78FAD-A33B-4D32-BB9F-9F891FD45A89}"/>
              </a:ext>
            </a:extLst>
          </p:cNvPr>
          <p:cNvSpPr>
            <a:spLocks noChangeArrowheads="1"/>
          </p:cNvSpPr>
          <p:nvPr/>
        </p:nvSpPr>
        <p:spPr bwMode="auto">
          <a:xfrm>
            <a:off x="8920070" y="1781969"/>
            <a:ext cx="1911350" cy="657225"/>
          </a:xfrm>
          <a:prstGeom prst="rect">
            <a:avLst/>
          </a:prstGeom>
          <a:solidFill>
            <a:srgbClr val="4472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Rectangle 9">
            <a:extLst>
              <a:ext uri="{FF2B5EF4-FFF2-40B4-BE49-F238E27FC236}">
                <a16:creationId xmlns:a16="http://schemas.microsoft.com/office/drawing/2014/main" id="{B9EAB045-9FFB-4A5F-B2EB-D8A1BBC058EA}"/>
              </a:ext>
            </a:extLst>
          </p:cNvPr>
          <p:cNvSpPr>
            <a:spLocks noChangeArrowheads="1"/>
          </p:cNvSpPr>
          <p:nvPr/>
        </p:nvSpPr>
        <p:spPr bwMode="auto">
          <a:xfrm>
            <a:off x="2276383" y="2439194"/>
            <a:ext cx="2800350" cy="381000"/>
          </a:xfrm>
          <a:prstGeom prst="rect">
            <a:avLst/>
          </a:prstGeom>
          <a:solidFill>
            <a:srgbClr val="CFD5E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Rectangle 10">
            <a:extLst>
              <a:ext uri="{FF2B5EF4-FFF2-40B4-BE49-F238E27FC236}">
                <a16:creationId xmlns:a16="http://schemas.microsoft.com/office/drawing/2014/main" id="{AB0566E6-EE65-4B0C-A9A1-D2EA8CB48399}"/>
              </a:ext>
            </a:extLst>
          </p:cNvPr>
          <p:cNvSpPr>
            <a:spLocks noChangeArrowheads="1"/>
          </p:cNvSpPr>
          <p:nvPr/>
        </p:nvSpPr>
        <p:spPr bwMode="auto">
          <a:xfrm>
            <a:off x="5076733" y="2439194"/>
            <a:ext cx="1985963" cy="381000"/>
          </a:xfrm>
          <a:prstGeom prst="rect">
            <a:avLst/>
          </a:prstGeom>
          <a:solidFill>
            <a:srgbClr val="CFD5E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Rectangle 11">
            <a:extLst>
              <a:ext uri="{FF2B5EF4-FFF2-40B4-BE49-F238E27FC236}">
                <a16:creationId xmlns:a16="http://schemas.microsoft.com/office/drawing/2014/main" id="{E9FF0275-0162-4DB4-AB53-79856826D6CA}"/>
              </a:ext>
            </a:extLst>
          </p:cNvPr>
          <p:cNvSpPr>
            <a:spLocks noChangeArrowheads="1"/>
          </p:cNvSpPr>
          <p:nvPr/>
        </p:nvSpPr>
        <p:spPr bwMode="auto">
          <a:xfrm>
            <a:off x="7062695" y="2439194"/>
            <a:ext cx="1857375" cy="381000"/>
          </a:xfrm>
          <a:prstGeom prst="rect">
            <a:avLst/>
          </a:prstGeom>
          <a:solidFill>
            <a:srgbClr val="CFD5E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Rectangle 12">
            <a:extLst>
              <a:ext uri="{FF2B5EF4-FFF2-40B4-BE49-F238E27FC236}">
                <a16:creationId xmlns:a16="http://schemas.microsoft.com/office/drawing/2014/main" id="{02C2C34F-576A-4939-94CE-FC6EE49C078C}"/>
              </a:ext>
            </a:extLst>
          </p:cNvPr>
          <p:cNvSpPr>
            <a:spLocks noChangeArrowheads="1"/>
          </p:cNvSpPr>
          <p:nvPr/>
        </p:nvSpPr>
        <p:spPr bwMode="auto">
          <a:xfrm>
            <a:off x="8920070" y="2439194"/>
            <a:ext cx="1911350" cy="381000"/>
          </a:xfrm>
          <a:prstGeom prst="rect">
            <a:avLst/>
          </a:prstGeom>
          <a:solidFill>
            <a:srgbClr val="CFD5E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Rectangle 13">
            <a:extLst>
              <a:ext uri="{FF2B5EF4-FFF2-40B4-BE49-F238E27FC236}">
                <a16:creationId xmlns:a16="http://schemas.microsoft.com/office/drawing/2014/main" id="{7B6AA561-7028-4706-8755-5FFA1D08DC64}"/>
              </a:ext>
            </a:extLst>
          </p:cNvPr>
          <p:cNvSpPr>
            <a:spLocks noChangeArrowheads="1"/>
          </p:cNvSpPr>
          <p:nvPr/>
        </p:nvSpPr>
        <p:spPr bwMode="auto">
          <a:xfrm>
            <a:off x="2276383" y="2820194"/>
            <a:ext cx="2800350" cy="381000"/>
          </a:xfrm>
          <a:prstGeom prst="rect">
            <a:avLst/>
          </a:prstGeom>
          <a:solidFill>
            <a:srgbClr val="E9EB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Rectangle 14">
            <a:extLst>
              <a:ext uri="{FF2B5EF4-FFF2-40B4-BE49-F238E27FC236}">
                <a16:creationId xmlns:a16="http://schemas.microsoft.com/office/drawing/2014/main" id="{8539AB8B-2822-4860-96DB-22794EB11153}"/>
              </a:ext>
            </a:extLst>
          </p:cNvPr>
          <p:cNvSpPr>
            <a:spLocks noChangeArrowheads="1"/>
          </p:cNvSpPr>
          <p:nvPr/>
        </p:nvSpPr>
        <p:spPr bwMode="auto">
          <a:xfrm>
            <a:off x="5076733" y="2820194"/>
            <a:ext cx="1985963" cy="381000"/>
          </a:xfrm>
          <a:prstGeom prst="rect">
            <a:avLst/>
          </a:prstGeom>
          <a:solidFill>
            <a:srgbClr val="E9EB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Rectangle 15">
            <a:extLst>
              <a:ext uri="{FF2B5EF4-FFF2-40B4-BE49-F238E27FC236}">
                <a16:creationId xmlns:a16="http://schemas.microsoft.com/office/drawing/2014/main" id="{09B1C902-4231-4979-95C5-2348EC331B8A}"/>
              </a:ext>
            </a:extLst>
          </p:cNvPr>
          <p:cNvSpPr>
            <a:spLocks noChangeArrowheads="1"/>
          </p:cNvSpPr>
          <p:nvPr/>
        </p:nvSpPr>
        <p:spPr bwMode="auto">
          <a:xfrm>
            <a:off x="7062695" y="2820194"/>
            <a:ext cx="1857375" cy="381000"/>
          </a:xfrm>
          <a:prstGeom prst="rect">
            <a:avLst/>
          </a:prstGeom>
          <a:solidFill>
            <a:srgbClr val="E9EB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Rectangle 16">
            <a:extLst>
              <a:ext uri="{FF2B5EF4-FFF2-40B4-BE49-F238E27FC236}">
                <a16:creationId xmlns:a16="http://schemas.microsoft.com/office/drawing/2014/main" id="{36B31247-8B6F-491A-A272-0DCAB19B1ED8}"/>
              </a:ext>
            </a:extLst>
          </p:cNvPr>
          <p:cNvSpPr>
            <a:spLocks noChangeArrowheads="1"/>
          </p:cNvSpPr>
          <p:nvPr/>
        </p:nvSpPr>
        <p:spPr bwMode="auto">
          <a:xfrm>
            <a:off x="8920070" y="2820194"/>
            <a:ext cx="1911350" cy="381000"/>
          </a:xfrm>
          <a:prstGeom prst="rect">
            <a:avLst/>
          </a:prstGeom>
          <a:solidFill>
            <a:srgbClr val="E9EB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Line 17">
            <a:extLst>
              <a:ext uri="{FF2B5EF4-FFF2-40B4-BE49-F238E27FC236}">
                <a16:creationId xmlns:a16="http://schemas.microsoft.com/office/drawing/2014/main" id="{849720A7-F4C0-4F28-97E8-5D442C67E58A}"/>
              </a:ext>
            </a:extLst>
          </p:cNvPr>
          <p:cNvSpPr>
            <a:spLocks noChangeShapeType="1"/>
          </p:cNvSpPr>
          <p:nvPr/>
        </p:nvSpPr>
        <p:spPr bwMode="auto">
          <a:xfrm>
            <a:off x="5076733" y="1775619"/>
            <a:ext cx="0" cy="1431925"/>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Line 18">
            <a:extLst>
              <a:ext uri="{FF2B5EF4-FFF2-40B4-BE49-F238E27FC236}">
                <a16:creationId xmlns:a16="http://schemas.microsoft.com/office/drawing/2014/main" id="{389286AE-372E-48E2-9894-1860046993FF}"/>
              </a:ext>
            </a:extLst>
          </p:cNvPr>
          <p:cNvSpPr>
            <a:spLocks noChangeShapeType="1"/>
          </p:cNvSpPr>
          <p:nvPr/>
        </p:nvSpPr>
        <p:spPr bwMode="auto">
          <a:xfrm>
            <a:off x="7062695" y="1775619"/>
            <a:ext cx="0" cy="1431925"/>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Line 19">
            <a:extLst>
              <a:ext uri="{FF2B5EF4-FFF2-40B4-BE49-F238E27FC236}">
                <a16:creationId xmlns:a16="http://schemas.microsoft.com/office/drawing/2014/main" id="{C29244F6-0B75-4A53-9153-AB9ED3FBFD2A}"/>
              </a:ext>
            </a:extLst>
          </p:cNvPr>
          <p:cNvSpPr>
            <a:spLocks noChangeShapeType="1"/>
          </p:cNvSpPr>
          <p:nvPr/>
        </p:nvSpPr>
        <p:spPr bwMode="auto">
          <a:xfrm>
            <a:off x="8920070" y="1775619"/>
            <a:ext cx="0" cy="1431925"/>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Line 20">
            <a:extLst>
              <a:ext uri="{FF2B5EF4-FFF2-40B4-BE49-F238E27FC236}">
                <a16:creationId xmlns:a16="http://schemas.microsoft.com/office/drawing/2014/main" id="{72AEA19F-E3BC-4182-8A18-DE966473D1AF}"/>
              </a:ext>
            </a:extLst>
          </p:cNvPr>
          <p:cNvSpPr>
            <a:spLocks noChangeShapeType="1"/>
          </p:cNvSpPr>
          <p:nvPr/>
        </p:nvSpPr>
        <p:spPr bwMode="auto">
          <a:xfrm>
            <a:off x="2270033" y="2439194"/>
            <a:ext cx="8569325" cy="0"/>
          </a:xfrm>
          <a:prstGeom prst="line">
            <a:avLst/>
          </a:prstGeom>
          <a:noFill/>
          <a:ln w="381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Line 21">
            <a:extLst>
              <a:ext uri="{FF2B5EF4-FFF2-40B4-BE49-F238E27FC236}">
                <a16:creationId xmlns:a16="http://schemas.microsoft.com/office/drawing/2014/main" id="{2BEE6D2A-3FFC-4006-AD3E-70F767C838A7}"/>
              </a:ext>
            </a:extLst>
          </p:cNvPr>
          <p:cNvSpPr>
            <a:spLocks noChangeShapeType="1"/>
          </p:cNvSpPr>
          <p:nvPr/>
        </p:nvSpPr>
        <p:spPr bwMode="auto">
          <a:xfrm>
            <a:off x="2270033" y="2820194"/>
            <a:ext cx="8569325" cy="0"/>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Line 22">
            <a:extLst>
              <a:ext uri="{FF2B5EF4-FFF2-40B4-BE49-F238E27FC236}">
                <a16:creationId xmlns:a16="http://schemas.microsoft.com/office/drawing/2014/main" id="{C98DEA38-9635-43B2-9198-8A47269BF3AA}"/>
              </a:ext>
            </a:extLst>
          </p:cNvPr>
          <p:cNvSpPr>
            <a:spLocks noChangeShapeType="1"/>
          </p:cNvSpPr>
          <p:nvPr/>
        </p:nvSpPr>
        <p:spPr bwMode="auto">
          <a:xfrm>
            <a:off x="2276383" y="1775619"/>
            <a:ext cx="0" cy="1431925"/>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Line 23">
            <a:extLst>
              <a:ext uri="{FF2B5EF4-FFF2-40B4-BE49-F238E27FC236}">
                <a16:creationId xmlns:a16="http://schemas.microsoft.com/office/drawing/2014/main" id="{80CD0FE7-8CE7-47A8-B966-3E7529C1491A}"/>
              </a:ext>
            </a:extLst>
          </p:cNvPr>
          <p:cNvSpPr>
            <a:spLocks noChangeShapeType="1"/>
          </p:cNvSpPr>
          <p:nvPr/>
        </p:nvSpPr>
        <p:spPr bwMode="auto">
          <a:xfrm>
            <a:off x="10831420" y="1775619"/>
            <a:ext cx="0" cy="1431925"/>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24">
            <a:extLst>
              <a:ext uri="{FF2B5EF4-FFF2-40B4-BE49-F238E27FC236}">
                <a16:creationId xmlns:a16="http://schemas.microsoft.com/office/drawing/2014/main" id="{047569C7-C6A3-4771-9A13-2C8C664CE810}"/>
              </a:ext>
            </a:extLst>
          </p:cNvPr>
          <p:cNvSpPr>
            <a:spLocks noChangeShapeType="1"/>
          </p:cNvSpPr>
          <p:nvPr/>
        </p:nvSpPr>
        <p:spPr bwMode="auto">
          <a:xfrm>
            <a:off x="2270033" y="1781969"/>
            <a:ext cx="8569325" cy="0"/>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Line 25">
            <a:extLst>
              <a:ext uri="{FF2B5EF4-FFF2-40B4-BE49-F238E27FC236}">
                <a16:creationId xmlns:a16="http://schemas.microsoft.com/office/drawing/2014/main" id="{B5056CF9-EB38-4B8E-8CEF-3FF509426301}"/>
              </a:ext>
            </a:extLst>
          </p:cNvPr>
          <p:cNvSpPr>
            <a:spLocks noChangeShapeType="1"/>
          </p:cNvSpPr>
          <p:nvPr/>
        </p:nvSpPr>
        <p:spPr bwMode="auto">
          <a:xfrm>
            <a:off x="2270033" y="3201194"/>
            <a:ext cx="8569325" cy="0"/>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Rectangle 26">
            <a:extLst>
              <a:ext uri="{FF2B5EF4-FFF2-40B4-BE49-F238E27FC236}">
                <a16:creationId xmlns:a16="http://schemas.microsoft.com/office/drawing/2014/main" id="{1E8B6023-A1E6-4544-86FF-C99BC9CE2E00}"/>
              </a:ext>
            </a:extLst>
          </p:cNvPr>
          <p:cNvSpPr>
            <a:spLocks noChangeArrowheads="1"/>
          </p:cNvSpPr>
          <p:nvPr/>
        </p:nvSpPr>
        <p:spPr bwMode="auto">
          <a:xfrm>
            <a:off x="2374808" y="1823244"/>
            <a:ext cx="1058863"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1" i="0" u="none" strike="noStrike" cap="none" normalizeH="0" baseline="0" dirty="0">
                <a:ln>
                  <a:noFill/>
                </a:ln>
                <a:solidFill>
                  <a:srgbClr val="FFFFFF"/>
                </a:solidFill>
                <a:effectLst/>
                <a:latin typeface="Calibri" panose="020F0502020204030204" pitchFamily="34" charset="0"/>
              </a:rPr>
              <a:t>Network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4" name="Rectangle 27">
            <a:extLst>
              <a:ext uri="{FF2B5EF4-FFF2-40B4-BE49-F238E27FC236}">
                <a16:creationId xmlns:a16="http://schemas.microsoft.com/office/drawing/2014/main" id="{92FC6AC0-264F-423B-AD94-75BBC324A7F3}"/>
              </a:ext>
            </a:extLst>
          </p:cNvPr>
          <p:cNvSpPr>
            <a:spLocks noChangeArrowheads="1"/>
          </p:cNvSpPr>
          <p:nvPr/>
        </p:nvSpPr>
        <p:spPr bwMode="auto">
          <a:xfrm>
            <a:off x="3268570" y="1823244"/>
            <a:ext cx="1438275"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1" i="0" u="none" strike="noStrike" cap="none" normalizeH="0" baseline="0" dirty="0">
                <a:ln>
                  <a:noFill/>
                </a:ln>
                <a:solidFill>
                  <a:srgbClr val="FFFFFF"/>
                </a:solidFill>
                <a:effectLst/>
                <a:latin typeface="Calibri" panose="020F0502020204030204" pitchFamily="34" charset="0"/>
              </a:rPr>
              <a:t>Architecture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5" name="Rectangle 28">
            <a:extLst>
              <a:ext uri="{FF2B5EF4-FFF2-40B4-BE49-F238E27FC236}">
                <a16:creationId xmlns:a16="http://schemas.microsoft.com/office/drawing/2014/main" id="{54B5F929-AFC5-4B5D-A485-DD6CA35E9457}"/>
              </a:ext>
            </a:extLst>
          </p:cNvPr>
          <p:cNvSpPr>
            <a:spLocks noChangeArrowheads="1"/>
          </p:cNvSpPr>
          <p:nvPr/>
        </p:nvSpPr>
        <p:spPr bwMode="auto">
          <a:xfrm>
            <a:off x="2374808" y="2108994"/>
            <a:ext cx="747713"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1" i="0" u="none" strike="noStrike" cap="none" normalizeH="0" baseline="0">
                <a:ln>
                  <a:noFill/>
                </a:ln>
                <a:solidFill>
                  <a:srgbClr val="FFFFFF"/>
                </a:solidFill>
                <a:effectLst/>
                <a:latin typeface="Calibri" panose="020F0502020204030204" pitchFamily="34" charset="0"/>
              </a:rPr>
              <a:t>(Multi</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6" name="Rectangle 29">
            <a:extLst>
              <a:ext uri="{FF2B5EF4-FFF2-40B4-BE49-F238E27FC236}">
                <a16:creationId xmlns:a16="http://schemas.microsoft.com/office/drawing/2014/main" id="{FE2D8411-872E-48CB-A45D-2A40A2456F23}"/>
              </a:ext>
            </a:extLst>
          </p:cNvPr>
          <p:cNvSpPr>
            <a:spLocks noChangeArrowheads="1"/>
          </p:cNvSpPr>
          <p:nvPr/>
        </p:nvSpPr>
        <p:spPr bwMode="auto">
          <a:xfrm>
            <a:off x="2966945" y="2108994"/>
            <a:ext cx="204788"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1" i="0" u="none" strike="noStrike" cap="none" normalizeH="0" baseline="0">
                <a:ln>
                  <a:noFill/>
                </a:ln>
                <a:solidFill>
                  <a:srgbClr val="FFFFFF"/>
                </a:solidFill>
                <a:effectLst/>
                <a:latin typeface="Calibri" panose="020F0502020204030204" pitchFamily="34"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7" name="Rectangle 30">
            <a:extLst>
              <a:ext uri="{FF2B5EF4-FFF2-40B4-BE49-F238E27FC236}">
                <a16:creationId xmlns:a16="http://schemas.microsoft.com/office/drawing/2014/main" id="{59DE1B70-9AA9-485C-9F26-CC0FA6C50C33}"/>
              </a:ext>
            </a:extLst>
          </p:cNvPr>
          <p:cNvSpPr>
            <a:spLocks noChangeArrowheads="1"/>
          </p:cNvSpPr>
          <p:nvPr/>
        </p:nvSpPr>
        <p:spPr bwMode="auto">
          <a:xfrm>
            <a:off x="3035208" y="2108994"/>
            <a:ext cx="719138"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1" i="0" u="none" strike="noStrike" cap="none" normalizeH="0" baseline="0">
                <a:ln>
                  <a:noFill/>
                </a:ln>
                <a:solidFill>
                  <a:srgbClr val="FFFFFF"/>
                </a:solidFill>
                <a:effectLst/>
                <a:latin typeface="Calibri" panose="020F0502020204030204" pitchFamily="34" charset="0"/>
              </a:rPr>
              <a:t>stage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8" name="Rectangle 31">
            <a:extLst>
              <a:ext uri="{FF2B5EF4-FFF2-40B4-BE49-F238E27FC236}">
                <a16:creationId xmlns:a16="http://schemas.microsoft.com/office/drawing/2014/main" id="{0B30BB8A-1B46-418F-B844-8B9DB3D33BDF}"/>
              </a:ext>
            </a:extLst>
          </p:cNvPr>
          <p:cNvSpPr>
            <a:spLocks noChangeArrowheads="1"/>
          </p:cNvSpPr>
          <p:nvPr/>
        </p:nvSpPr>
        <p:spPr bwMode="auto">
          <a:xfrm>
            <a:off x="3598770" y="2108994"/>
            <a:ext cx="1157288"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1" i="0" u="none" strike="noStrike" cap="none" normalizeH="0" baseline="0">
                <a:ln>
                  <a:noFill/>
                </a:ln>
                <a:solidFill>
                  <a:srgbClr val="FFFFFF"/>
                </a:solidFill>
                <a:effectLst/>
                <a:latin typeface="Calibri" panose="020F0502020204030204" pitchFamily="34" charset="0"/>
              </a:rPr>
              <a:t>HourGlass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9" name="Rectangle 32">
            <a:extLst>
              <a:ext uri="{FF2B5EF4-FFF2-40B4-BE49-F238E27FC236}">
                <a16:creationId xmlns:a16="http://schemas.microsoft.com/office/drawing/2014/main" id="{2DA3CD39-577A-4AE2-91D8-BE4D30AC7EAB}"/>
              </a:ext>
            </a:extLst>
          </p:cNvPr>
          <p:cNvSpPr>
            <a:spLocks noChangeArrowheads="1"/>
          </p:cNvSpPr>
          <p:nvPr/>
        </p:nvSpPr>
        <p:spPr bwMode="auto">
          <a:xfrm>
            <a:off x="4640170" y="2108994"/>
            <a:ext cx="485775"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1" i="0" u="none" strike="noStrike" cap="none" normalizeH="0" baseline="0">
                <a:ln>
                  <a:noFill/>
                </a:ln>
                <a:solidFill>
                  <a:srgbClr val="FFFFFF"/>
                </a:solidFill>
                <a:effectLst/>
                <a:latin typeface="Calibri" panose="020F0502020204030204" pitchFamily="34" charset="0"/>
              </a:rPr>
              <a:t>[2])</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0" name="Rectangle 33">
            <a:extLst>
              <a:ext uri="{FF2B5EF4-FFF2-40B4-BE49-F238E27FC236}">
                <a16:creationId xmlns:a16="http://schemas.microsoft.com/office/drawing/2014/main" id="{71937272-93AA-4226-896F-E743BE392B74}"/>
              </a:ext>
            </a:extLst>
          </p:cNvPr>
          <p:cNvSpPr>
            <a:spLocks noChangeArrowheads="1"/>
          </p:cNvSpPr>
          <p:nvPr/>
        </p:nvSpPr>
        <p:spPr bwMode="auto">
          <a:xfrm>
            <a:off x="5173570" y="1823244"/>
            <a:ext cx="808038"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1" i="0" u="none" strike="noStrike" cap="none" normalizeH="0" baseline="0">
                <a:ln>
                  <a:noFill/>
                </a:ln>
                <a:solidFill>
                  <a:srgbClr val="FFFFFF"/>
                </a:solidFill>
                <a:effectLst/>
                <a:latin typeface="Calibri" panose="020F0502020204030204" pitchFamily="34" charset="0"/>
              </a:rPr>
              <a:t>Coarse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1" name="Rectangle 34">
            <a:extLst>
              <a:ext uri="{FF2B5EF4-FFF2-40B4-BE49-F238E27FC236}">
                <a16:creationId xmlns:a16="http://schemas.microsoft.com/office/drawing/2014/main" id="{8F121A1B-BB06-41E0-B0A2-7A5FDF1396D9}"/>
              </a:ext>
            </a:extLst>
          </p:cNvPr>
          <p:cNvSpPr>
            <a:spLocks noChangeArrowheads="1"/>
          </p:cNvSpPr>
          <p:nvPr/>
        </p:nvSpPr>
        <p:spPr bwMode="auto">
          <a:xfrm>
            <a:off x="5845083" y="1823244"/>
            <a:ext cx="2032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1" i="0" u="none" strike="noStrike" cap="none" normalizeH="0" baseline="0">
                <a:ln>
                  <a:noFill/>
                </a:ln>
                <a:solidFill>
                  <a:srgbClr val="FFFFFF"/>
                </a:solidFill>
                <a:effectLst/>
                <a:latin typeface="Calibri" panose="020F0502020204030204" pitchFamily="34"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2" name="Rectangle 35">
            <a:extLst>
              <a:ext uri="{FF2B5EF4-FFF2-40B4-BE49-F238E27FC236}">
                <a16:creationId xmlns:a16="http://schemas.microsoft.com/office/drawing/2014/main" id="{967222B7-1174-4E62-815B-268A24AC00D7}"/>
              </a:ext>
            </a:extLst>
          </p:cNvPr>
          <p:cNvSpPr>
            <a:spLocks noChangeArrowheads="1"/>
          </p:cNvSpPr>
          <p:nvPr/>
        </p:nvSpPr>
        <p:spPr bwMode="auto">
          <a:xfrm>
            <a:off x="5913345" y="1823244"/>
            <a:ext cx="339725"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1" i="0" u="none" strike="noStrike" cap="none" normalizeH="0" baseline="0">
                <a:ln>
                  <a:noFill/>
                </a:ln>
                <a:solidFill>
                  <a:srgbClr val="FFFFFF"/>
                </a:solidFill>
                <a:effectLst/>
                <a:latin typeface="Calibri" panose="020F0502020204030204" pitchFamily="34" charset="0"/>
              </a:rPr>
              <a:t>to</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3" name="Rectangle 36">
            <a:extLst>
              <a:ext uri="{FF2B5EF4-FFF2-40B4-BE49-F238E27FC236}">
                <a16:creationId xmlns:a16="http://schemas.microsoft.com/office/drawing/2014/main" id="{415A67B6-3004-4CE1-A266-E7904152E600}"/>
              </a:ext>
            </a:extLst>
          </p:cNvPr>
          <p:cNvSpPr>
            <a:spLocks noChangeArrowheads="1"/>
          </p:cNvSpPr>
          <p:nvPr/>
        </p:nvSpPr>
        <p:spPr bwMode="auto">
          <a:xfrm>
            <a:off x="6116545" y="1823244"/>
            <a:ext cx="204788"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1" i="0" u="none" strike="noStrike" cap="none" normalizeH="0" baseline="0">
                <a:ln>
                  <a:noFill/>
                </a:ln>
                <a:solidFill>
                  <a:srgbClr val="FFFFFF"/>
                </a:solidFill>
                <a:effectLst/>
                <a:latin typeface="Calibri" panose="020F0502020204030204" pitchFamily="34"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4" name="Rectangle 37">
            <a:extLst>
              <a:ext uri="{FF2B5EF4-FFF2-40B4-BE49-F238E27FC236}">
                <a16:creationId xmlns:a16="http://schemas.microsoft.com/office/drawing/2014/main" id="{EA137EBA-A745-4F93-BBAB-749DA913749F}"/>
              </a:ext>
            </a:extLst>
          </p:cNvPr>
          <p:cNvSpPr>
            <a:spLocks noChangeArrowheads="1"/>
          </p:cNvSpPr>
          <p:nvPr/>
        </p:nvSpPr>
        <p:spPr bwMode="auto">
          <a:xfrm>
            <a:off x="6184808" y="1823244"/>
            <a:ext cx="671513"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1" i="0" u="none" strike="noStrike" cap="none" normalizeH="0" baseline="0">
                <a:ln>
                  <a:noFill/>
                </a:ln>
                <a:solidFill>
                  <a:srgbClr val="FFFFFF"/>
                </a:solidFill>
                <a:effectLst/>
                <a:latin typeface="Calibri" panose="020F0502020204030204" pitchFamily="34" charset="0"/>
              </a:rPr>
              <a:t>Fine.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5" name="Rectangle 38">
            <a:extLst>
              <a:ext uri="{FF2B5EF4-FFF2-40B4-BE49-F238E27FC236}">
                <a16:creationId xmlns:a16="http://schemas.microsoft.com/office/drawing/2014/main" id="{93C03D27-9830-4C46-B0B9-3E579EC35540}"/>
              </a:ext>
            </a:extLst>
          </p:cNvPr>
          <p:cNvSpPr>
            <a:spLocks noChangeArrowheads="1"/>
          </p:cNvSpPr>
          <p:nvPr/>
        </p:nvSpPr>
        <p:spPr bwMode="auto">
          <a:xfrm>
            <a:off x="6691220" y="1823244"/>
            <a:ext cx="407988"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1" i="0" u="none" strike="noStrike" cap="none" normalizeH="0" baseline="0">
                <a:ln>
                  <a:noFill/>
                </a:ln>
                <a:solidFill>
                  <a:srgbClr val="FFFFFF"/>
                </a:solidFill>
                <a:effectLst/>
                <a:latin typeface="Calibri" panose="020F0502020204030204" pitchFamily="34" charset="0"/>
              </a:rPr>
              <a:t>[3]</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6" name="Rectangle 39">
            <a:extLst>
              <a:ext uri="{FF2B5EF4-FFF2-40B4-BE49-F238E27FC236}">
                <a16:creationId xmlns:a16="http://schemas.microsoft.com/office/drawing/2014/main" id="{950574A5-30B3-43F4-B8AC-44504A47FBFE}"/>
              </a:ext>
            </a:extLst>
          </p:cNvPr>
          <p:cNvSpPr>
            <a:spLocks noChangeArrowheads="1"/>
          </p:cNvSpPr>
          <p:nvPr/>
        </p:nvSpPr>
        <p:spPr bwMode="auto">
          <a:xfrm>
            <a:off x="5173570" y="2108994"/>
            <a:ext cx="671513"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1" i="0" u="none" strike="noStrike" cap="none" normalizeH="0" baseline="0">
                <a:ln>
                  <a:noFill/>
                </a:ln>
                <a:solidFill>
                  <a:srgbClr val="FFFFFF"/>
                </a:solidFill>
                <a:effectLst/>
                <a:latin typeface="Calibri" panose="020F0502020204030204" pitchFamily="34" charset="0"/>
              </a:rPr>
              <a:t>(mm)</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7" name="Rectangle 40">
            <a:extLst>
              <a:ext uri="{FF2B5EF4-FFF2-40B4-BE49-F238E27FC236}">
                <a16:creationId xmlns:a16="http://schemas.microsoft.com/office/drawing/2014/main" id="{31C2B410-467C-4DA2-B295-1DE3F3FE6645}"/>
              </a:ext>
            </a:extLst>
          </p:cNvPr>
          <p:cNvSpPr>
            <a:spLocks noChangeArrowheads="1"/>
          </p:cNvSpPr>
          <p:nvPr/>
        </p:nvSpPr>
        <p:spPr bwMode="auto">
          <a:xfrm>
            <a:off x="7159533" y="1823244"/>
            <a:ext cx="661988"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1" i="0" u="none" strike="noStrike" cap="none" normalizeH="0" baseline="0">
                <a:ln>
                  <a:noFill/>
                </a:ln>
                <a:solidFill>
                  <a:srgbClr val="FFFFFF"/>
                </a:solidFill>
                <a:effectLst/>
                <a:latin typeface="Calibri" panose="020F0502020204030204" pitchFamily="34" charset="0"/>
              </a:rPr>
              <a:t>Ours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8" name="Rectangle 41">
            <a:extLst>
              <a:ext uri="{FF2B5EF4-FFF2-40B4-BE49-F238E27FC236}">
                <a16:creationId xmlns:a16="http://schemas.microsoft.com/office/drawing/2014/main" id="{7EA5118D-D252-4EE8-A4A7-D4B559E77325}"/>
              </a:ext>
            </a:extLst>
          </p:cNvPr>
          <p:cNvSpPr>
            <a:spLocks noChangeArrowheads="1"/>
          </p:cNvSpPr>
          <p:nvPr/>
        </p:nvSpPr>
        <p:spPr bwMode="auto">
          <a:xfrm>
            <a:off x="7665945" y="1823244"/>
            <a:ext cx="455613"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1" i="0" u="none" strike="noStrike" cap="none" normalizeH="0" baseline="0">
                <a:ln>
                  <a:noFill/>
                </a:ln>
                <a:solidFill>
                  <a:srgbClr val="FFFFFF"/>
                </a:solidFill>
                <a:effectLst/>
                <a:latin typeface="Calibri" panose="020F0502020204030204" pitchFamily="34" charset="0"/>
              </a:rPr>
              <a:t>H1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9" name="Rectangle 42">
            <a:extLst>
              <a:ext uri="{FF2B5EF4-FFF2-40B4-BE49-F238E27FC236}">
                <a16:creationId xmlns:a16="http://schemas.microsoft.com/office/drawing/2014/main" id="{A8CCBC80-E714-422F-8E30-A710A36EA27F}"/>
              </a:ext>
            </a:extLst>
          </p:cNvPr>
          <p:cNvSpPr>
            <a:spLocks noChangeArrowheads="1"/>
          </p:cNvSpPr>
          <p:nvPr/>
        </p:nvSpPr>
        <p:spPr bwMode="auto">
          <a:xfrm>
            <a:off x="7159533" y="2108994"/>
            <a:ext cx="671513"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1" i="0" u="none" strike="noStrike" cap="none" normalizeH="0" baseline="0">
                <a:ln>
                  <a:noFill/>
                </a:ln>
                <a:solidFill>
                  <a:srgbClr val="FFFFFF"/>
                </a:solidFill>
                <a:effectLst/>
                <a:latin typeface="Calibri" panose="020F0502020204030204" pitchFamily="34" charset="0"/>
              </a:rPr>
              <a:t>(mm)</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0" name="Rectangle 43">
            <a:extLst>
              <a:ext uri="{FF2B5EF4-FFF2-40B4-BE49-F238E27FC236}">
                <a16:creationId xmlns:a16="http://schemas.microsoft.com/office/drawing/2014/main" id="{A65DB5AE-BE12-4451-BE40-8A52A4D7854C}"/>
              </a:ext>
            </a:extLst>
          </p:cNvPr>
          <p:cNvSpPr>
            <a:spLocks noChangeArrowheads="1"/>
          </p:cNvSpPr>
          <p:nvPr/>
        </p:nvSpPr>
        <p:spPr bwMode="auto">
          <a:xfrm>
            <a:off x="9016908" y="1823244"/>
            <a:ext cx="661988"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1" i="0" u="none" strike="noStrike" cap="none" normalizeH="0" baseline="0">
                <a:ln>
                  <a:noFill/>
                </a:ln>
                <a:solidFill>
                  <a:srgbClr val="FFFFFF"/>
                </a:solidFill>
                <a:effectLst/>
                <a:latin typeface="Calibri" panose="020F0502020204030204" pitchFamily="34" charset="0"/>
              </a:rPr>
              <a:t>Ours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1" name="Rectangle 44">
            <a:extLst>
              <a:ext uri="{FF2B5EF4-FFF2-40B4-BE49-F238E27FC236}">
                <a16:creationId xmlns:a16="http://schemas.microsoft.com/office/drawing/2014/main" id="{62F31EC2-CAF9-47D1-806A-14D1035F2DCB}"/>
              </a:ext>
            </a:extLst>
          </p:cNvPr>
          <p:cNvSpPr>
            <a:spLocks noChangeArrowheads="1"/>
          </p:cNvSpPr>
          <p:nvPr/>
        </p:nvSpPr>
        <p:spPr bwMode="auto">
          <a:xfrm>
            <a:off x="9523320" y="1823244"/>
            <a:ext cx="3683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1" i="0" u="none" strike="noStrike" cap="none" normalizeH="0" baseline="0">
                <a:ln>
                  <a:noFill/>
                </a:ln>
                <a:solidFill>
                  <a:srgbClr val="FFFFFF"/>
                </a:solidFill>
                <a:effectLst/>
                <a:latin typeface="Calibri" panose="020F0502020204030204" pitchFamily="34" charset="0"/>
              </a:rPr>
              <a:t>I1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2" name="Rectangle 45">
            <a:extLst>
              <a:ext uri="{FF2B5EF4-FFF2-40B4-BE49-F238E27FC236}">
                <a16:creationId xmlns:a16="http://schemas.microsoft.com/office/drawing/2014/main" id="{19D943EC-92BC-4063-BA3A-6CBEC1BA5ACE}"/>
              </a:ext>
            </a:extLst>
          </p:cNvPr>
          <p:cNvSpPr>
            <a:spLocks noChangeArrowheads="1"/>
          </p:cNvSpPr>
          <p:nvPr/>
        </p:nvSpPr>
        <p:spPr bwMode="auto">
          <a:xfrm>
            <a:off x="9016908" y="2108994"/>
            <a:ext cx="671513"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1" i="0" u="none" strike="noStrike" cap="none" normalizeH="0" baseline="0">
                <a:ln>
                  <a:noFill/>
                </a:ln>
                <a:solidFill>
                  <a:srgbClr val="FFFFFF"/>
                </a:solidFill>
                <a:effectLst/>
                <a:latin typeface="Calibri" panose="020F0502020204030204" pitchFamily="34" charset="0"/>
              </a:rPr>
              <a:t>(mm)</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3" name="Rectangle 46">
            <a:extLst>
              <a:ext uri="{FF2B5EF4-FFF2-40B4-BE49-F238E27FC236}">
                <a16:creationId xmlns:a16="http://schemas.microsoft.com/office/drawing/2014/main" id="{AA6ACFB2-0661-476C-850A-E12AD2223AB6}"/>
              </a:ext>
            </a:extLst>
          </p:cNvPr>
          <p:cNvSpPr>
            <a:spLocks noChangeArrowheads="1"/>
          </p:cNvSpPr>
          <p:nvPr/>
        </p:nvSpPr>
        <p:spPr bwMode="auto">
          <a:xfrm>
            <a:off x="2374808" y="2480469"/>
            <a:ext cx="84455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a:ln>
                  <a:noFill/>
                </a:ln>
                <a:solidFill>
                  <a:srgbClr val="000000"/>
                </a:solidFill>
                <a:effectLst/>
                <a:latin typeface="Calibri" panose="020F0502020204030204" pitchFamily="34" charset="0"/>
              </a:rPr>
              <a:t>Stage 1</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4" name="Rectangle 47">
            <a:extLst>
              <a:ext uri="{FF2B5EF4-FFF2-40B4-BE49-F238E27FC236}">
                <a16:creationId xmlns:a16="http://schemas.microsoft.com/office/drawing/2014/main" id="{3DFF5A66-3A85-4913-B4ED-E07B026C2709}"/>
              </a:ext>
            </a:extLst>
          </p:cNvPr>
          <p:cNvSpPr>
            <a:spLocks noChangeArrowheads="1"/>
          </p:cNvSpPr>
          <p:nvPr/>
        </p:nvSpPr>
        <p:spPr bwMode="auto">
          <a:xfrm>
            <a:off x="5173570" y="2480469"/>
            <a:ext cx="612775"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a:ln>
                  <a:noFill/>
                </a:ln>
                <a:solidFill>
                  <a:srgbClr val="000000"/>
                </a:solidFill>
                <a:effectLst/>
                <a:latin typeface="Calibri" panose="020F0502020204030204" pitchFamily="34" charset="0"/>
              </a:rPr>
              <a:t>85.8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5" name="Rectangle 48">
            <a:extLst>
              <a:ext uri="{FF2B5EF4-FFF2-40B4-BE49-F238E27FC236}">
                <a16:creationId xmlns:a16="http://schemas.microsoft.com/office/drawing/2014/main" id="{4B61B5F9-A17E-4DC5-96CE-EBDF8866DCB0}"/>
              </a:ext>
            </a:extLst>
          </p:cNvPr>
          <p:cNvSpPr>
            <a:spLocks noChangeArrowheads="1"/>
          </p:cNvSpPr>
          <p:nvPr/>
        </p:nvSpPr>
        <p:spPr bwMode="auto">
          <a:xfrm>
            <a:off x="7159533" y="2480469"/>
            <a:ext cx="563563"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a:ln>
                  <a:noFill/>
                </a:ln>
                <a:solidFill>
                  <a:srgbClr val="00B050"/>
                </a:solidFill>
                <a:effectLst/>
                <a:latin typeface="Calibri" panose="020F0502020204030204" pitchFamily="34" charset="0"/>
              </a:rPr>
              <a:t>85.5</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6" name="Rectangle 49">
            <a:extLst>
              <a:ext uri="{FF2B5EF4-FFF2-40B4-BE49-F238E27FC236}">
                <a16:creationId xmlns:a16="http://schemas.microsoft.com/office/drawing/2014/main" id="{54B5AC2E-0ABD-4F5F-A1F5-2A24FAEA7F84}"/>
              </a:ext>
            </a:extLst>
          </p:cNvPr>
          <p:cNvSpPr>
            <a:spLocks noChangeArrowheads="1"/>
          </p:cNvSpPr>
          <p:nvPr/>
        </p:nvSpPr>
        <p:spPr bwMode="auto">
          <a:xfrm>
            <a:off x="9016908" y="2480469"/>
            <a:ext cx="12446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a:ln>
                  <a:noFill/>
                </a:ln>
                <a:solidFill>
                  <a:srgbClr val="7030A0"/>
                </a:solidFill>
                <a:effectLst/>
                <a:latin typeface="Calibri" panose="020F0502020204030204" pitchFamily="34" charset="0"/>
              </a:rPr>
              <a:t>78.7 (8.0%)</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7" name="Rectangle 50">
            <a:extLst>
              <a:ext uri="{FF2B5EF4-FFF2-40B4-BE49-F238E27FC236}">
                <a16:creationId xmlns:a16="http://schemas.microsoft.com/office/drawing/2014/main" id="{E12A4580-A5F6-4D1D-93EE-E351F5A309D3}"/>
              </a:ext>
            </a:extLst>
          </p:cNvPr>
          <p:cNvSpPr>
            <a:spLocks noChangeArrowheads="1"/>
          </p:cNvSpPr>
          <p:nvPr/>
        </p:nvSpPr>
        <p:spPr bwMode="auto">
          <a:xfrm>
            <a:off x="2374808" y="2861469"/>
            <a:ext cx="84455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a:ln>
                  <a:noFill/>
                </a:ln>
                <a:solidFill>
                  <a:srgbClr val="000000"/>
                </a:solidFill>
                <a:effectLst/>
                <a:latin typeface="Calibri" panose="020F0502020204030204" pitchFamily="34" charset="0"/>
              </a:rPr>
              <a:t>Stage 2</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8" name="Rectangle 51">
            <a:extLst>
              <a:ext uri="{FF2B5EF4-FFF2-40B4-BE49-F238E27FC236}">
                <a16:creationId xmlns:a16="http://schemas.microsoft.com/office/drawing/2014/main" id="{AEF2C772-E40B-4268-A8A4-3360F0F5AAD8}"/>
              </a:ext>
            </a:extLst>
          </p:cNvPr>
          <p:cNvSpPr>
            <a:spLocks noChangeArrowheads="1"/>
          </p:cNvSpPr>
          <p:nvPr/>
        </p:nvSpPr>
        <p:spPr bwMode="auto">
          <a:xfrm>
            <a:off x="5173570" y="2861469"/>
            <a:ext cx="56515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a:ln>
                  <a:noFill/>
                </a:ln>
                <a:solidFill>
                  <a:srgbClr val="000000"/>
                </a:solidFill>
                <a:effectLst/>
                <a:latin typeface="Calibri" panose="020F0502020204030204" pitchFamily="34" charset="0"/>
              </a:rPr>
              <a:t>69.8</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9" name="Rectangle 52">
            <a:extLst>
              <a:ext uri="{FF2B5EF4-FFF2-40B4-BE49-F238E27FC236}">
                <a16:creationId xmlns:a16="http://schemas.microsoft.com/office/drawing/2014/main" id="{D80C040E-9FF3-4551-9324-74B272BE0125}"/>
              </a:ext>
            </a:extLst>
          </p:cNvPr>
          <p:cNvSpPr>
            <a:spLocks noChangeArrowheads="1"/>
          </p:cNvSpPr>
          <p:nvPr/>
        </p:nvSpPr>
        <p:spPr bwMode="auto">
          <a:xfrm>
            <a:off x="7159533" y="2861469"/>
            <a:ext cx="563563"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a:ln>
                  <a:noFill/>
                </a:ln>
                <a:solidFill>
                  <a:srgbClr val="00B050"/>
                </a:solidFill>
                <a:effectLst/>
                <a:latin typeface="Calibri" panose="020F0502020204030204" pitchFamily="34" charset="0"/>
              </a:rPr>
              <a:t>68.0</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0" name="Rectangle 53">
            <a:extLst>
              <a:ext uri="{FF2B5EF4-FFF2-40B4-BE49-F238E27FC236}">
                <a16:creationId xmlns:a16="http://schemas.microsoft.com/office/drawing/2014/main" id="{0023FB37-F014-4978-BDCA-163D458BDAC8}"/>
              </a:ext>
            </a:extLst>
          </p:cNvPr>
          <p:cNvSpPr>
            <a:spLocks noChangeArrowheads="1"/>
          </p:cNvSpPr>
          <p:nvPr/>
        </p:nvSpPr>
        <p:spPr bwMode="auto">
          <a:xfrm>
            <a:off x="9016908" y="2861469"/>
            <a:ext cx="12446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a:ln>
                  <a:noFill/>
                </a:ln>
                <a:solidFill>
                  <a:srgbClr val="7030A0"/>
                </a:solidFill>
                <a:effectLst/>
                <a:latin typeface="Calibri" panose="020F0502020204030204" pitchFamily="34" charset="0"/>
              </a:rPr>
              <a:t>64.1 (5.7%)</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2" name="Rectangle 61">
            <a:extLst>
              <a:ext uri="{FF2B5EF4-FFF2-40B4-BE49-F238E27FC236}">
                <a16:creationId xmlns:a16="http://schemas.microsoft.com/office/drawing/2014/main" id="{936342C9-4BA1-4A8D-B50A-7B40D1B85BC9}"/>
              </a:ext>
            </a:extLst>
          </p:cNvPr>
          <p:cNvSpPr/>
          <p:nvPr/>
        </p:nvSpPr>
        <p:spPr>
          <a:xfrm>
            <a:off x="764945" y="6093509"/>
            <a:ext cx="10074413" cy="646331"/>
          </a:xfrm>
          <a:prstGeom prst="rect">
            <a:avLst/>
          </a:prstGeom>
        </p:spPr>
        <p:txBody>
          <a:bodyPr wrap="square">
            <a:spAutoFit/>
          </a:bodyPr>
          <a:lstStyle/>
          <a:p>
            <a:r>
              <a:rPr lang="en-US" dirty="0"/>
              <a:t>[2] </a:t>
            </a:r>
            <a:r>
              <a:rPr lang="de-DE" dirty="0"/>
              <a:t>Newell et al., </a:t>
            </a:r>
            <a:r>
              <a:rPr lang="en-US" dirty="0"/>
              <a:t>Stacked Hourglass Networks for Human Pose Estimation, ECCV 2016.</a:t>
            </a:r>
          </a:p>
          <a:p>
            <a:r>
              <a:rPr lang="en-US" dirty="0"/>
              <a:t>[3] Georgios et al., Coarse-to-fine volumetric prediction for single-image 3d human pose, CVPR2017.</a:t>
            </a:r>
          </a:p>
        </p:txBody>
      </p:sp>
    </p:spTree>
    <p:extLst>
      <p:ext uri="{BB962C8B-B14F-4D97-AF65-F5344CB8AC3E}">
        <p14:creationId xmlns:p14="http://schemas.microsoft.com/office/powerpoint/2010/main" val="12824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500"/>
                                        <p:tgtEl>
                                          <p:spTgt spid="1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2"/>
                                        </p:tgtEl>
                                        <p:attrNameLst>
                                          <p:attrName>style.visibility</p:attrName>
                                        </p:attrNameLst>
                                      </p:cBhvr>
                                      <p:to>
                                        <p:strVal val="visible"/>
                                      </p:to>
                                    </p:set>
                                    <p:animEffect transition="in" filter="fade">
                                      <p:cBhvr>
                                        <p:cTn id="18" dur="500"/>
                                        <p:tgtEl>
                                          <p:spTgt spid="22"/>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5"/>
                                        </p:tgtEl>
                                        <p:attrNameLst>
                                          <p:attrName>style.visibility</p:attrName>
                                        </p:attrNameLst>
                                      </p:cBhvr>
                                      <p:to>
                                        <p:strVal val="visible"/>
                                      </p:to>
                                    </p:set>
                                    <p:animEffect transition="in" filter="fade">
                                      <p:cBhvr>
                                        <p:cTn id="21" dur="500"/>
                                        <p:tgtEl>
                                          <p:spTgt spid="2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47"/>
                                        </p:tgtEl>
                                        <p:attrNameLst>
                                          <p:attrName>style.visibility</p:attrName>
                                        </p:attrNameLst>
                                      </p:cBhvr>
                                      <p:to>
                                        <p:strVal val="visible"/>
                                      </p:to>
                                    </p:set>
                                    <p:animEffect transition="in" filter="fade">
                                      <p:cBhvr>
                                        <p:cTn id="24" dur="500"/>
                                        <p:tgtEl>
                                          <p:spTgt spid="47"/>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48"/>
                                        </p:tgtEl>
                                        <p:attrNameLst>
                                          <p:attrName>style.visibility</p:attrName>
                                        </p:attrNameLst>
                                      </p:cBhvr>
                                      <p:to>
                                        <p:strVal val="visible"/>
                                      </p:to>
                                    </p:set>
                                    <p:animEffect transition="in" filter="fade">
                                      <p:cBhvr>
                                        <p:cTn id="27" dur="500"/>
                                        <p:tgtEl>
                                          <p:spTgt spid="48"/>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49"/>
                                        </p:tgtEl>
                                        <p:attrNameLst>
                                          <p:attrName>style.visibility</p:attrName>
                                        </p:attrNameLst>
                                      </p:cBhvr>
                                      <p:to>
                                        <p:strVal val="visible"/>
                                      </p:to>
                                    </p:set>
                                    <p:animEffect transition="in" filter="fade">
                                      <p:cBhvr>
                                        <p:cTn id="30" dur="500"/>
                                        <p:tgtEl>
                                          <p:spTgt spid="49"/>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55"/>
                                        </p:tgtEl>
                                        <p:attrNameLst>
                                          <p:attrName>style.visibility</p:attrName>
                                        </p:attrNameLst>
                                      </p:cBhvr>
                                      <p:to>
                                        <p:strVal val="visible"/>
                                      </p:to>
                                    </p:set>
                                    <p:animEffect transition="in" filter="fade">
                                      <p:cBhvr>
                                        <p:cTn id="33" dur="500"/>
                                        <p:tgtEl>
                                          <p:spTgt spid="55"/>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59"/>
                                        </p:tgtEl>
                                        <p:attrNameLst>
                                          <p:attrName>style.visibility</p:attrName>
                                        </p:attrNameLst>
                                      </p:cBhvr>
                                      <p:to>
                                        <p:strVal val="visible"/>
                                      </p:to>
                                    </p:set>
                                    <p:animEffect transition="in" filter="fade">
                                      <p:cBhvr>
                                        <p:cTn id="36" dur="500"/>
                                        <p:tgtEl>
                                          <p:spTgt spid="59"/>
                                        </p:tgtEl>
                                      </p:cBhvr>
                                    </p:animEffect>
                                  </p:childTnLst>
                                </p:cTn>
                              </p:par>
                              <p:par>
                                <p:cTn id="37" presetID="10" presetClass="entr" presetSubtype="0" fill="hold" nodeType="withEffect">
                                  <p:stCondLst>
                                    <p:cond delay="0"/>
                                  </p:stCondLst>
                                  <p:childTnLst>
                                    <p:set>
                                      <p:cBhvr>
                                        <p:cTn id="38" dur="1" fill="hold">
                                          <p:stCondLst>
                                            <p:cond delay="0"/>
                                          </p:stCondLst>
                                        </p:cTn>
                                        <p:tgtEl>
                                          <p:spTgt spid="6">
                                            <p:txEl>
                                              <p:pRg st="1" end="1"/>
                                            </p:txEl>
                                          </p:spTgt>
                                        </p:tgtEl>
                                        <p:attrNameLst>
                                          <p:attrName>style.visibility</p:attrName>
                                        </p:attrNameLst>
                                      </p:cBhvr>
                                      <p:to>
                                        <p:strVal val="visible"/>
                                      </p:to>
                                    </p:set>
                                    <p:animEffect transition="in" filter="fade">
                                      <p:cBhvr>
                                        <p:cTn id="39" dur="500"/>
                                        <p:tgtEl>
                                          <p:spTgt spid="6">
                                            <p:txEl>
                                              <p:pRg st="1" end="1"/>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fade">
                                      <p:cBhvr>
                                        <p:cTn id="44" dur="500"/>
                                        <p:tgtEl>
                                          <p:spTgt spid="15"/>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6"/>
                                        </p:tgtEl>
                                        <p:attrNameLst>
                                          <p:attrName>style.visibility</p:attrName>
                                        </p:attrNameLst>
                                      </p:cBhvr>
                                      <p:to>
                                        <p:strVal val="visible"/>
                                      </p:to>
                                    </p:set>
                                    <p:animEffect transition="in" filter="fade">
                                      <p:cBhvr>
                                        <p:cTn id="47" dur="500"/>
                                        <p:tgtEl>
                                          <p:spTgt spid="26"/>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9"/>
                                        </p:tgtEl>
                                        <p:attrNameLst>
                                          <p:attrName>style.visibility</p:attrName>
                                        </p:attrNameLst>
                                      </p:cBhvr>
                                      <p:to>
                                        <p:strVal val="visible"/>
                                      </p:to>
                                    </p:set>
                                    <p:animEffect transition="in" filter="fade">
                                      <p:cBhvr>
                                        <p:cTn id="50" dur="500"/>
                                        <p:tgtEl>
                                          <p:spTgt spid="19"/>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3"/>
                                        </p:tgtEl>
                                        <p:attrNameLst>
                                          <p:attrName>style.visibility</p:attrName>
                                        </p:attrNameLst>
                                      </p:cBhvr>
                                      <p:to>
                                        <p:strVal val="visible"/>
                                      </p:to>
                                    </p:set>
                                    <p:animEffect transition="in" filter="fade">
                                      <p:cBhvr>
                                        <p:cTn id="53" dur="500"/>
                                        <p:tgtEl>
                                          <p:spTgt spid="23"/>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30"/>
                                        </p:tgtEl>
                                        <p:attrNameLst>
                                          <p:attrName>style.visibility</p:attrName>
                                        </p:attrNameLst>
                                      </p:cBhvr>
                                      <p:to>
                                        <p:strVal val="visible"/>
                                      </p:to>
                                    </p:set>
                                    <p:animEffect transition="in" filter="fade">
                                      <p:cBhvr>
                                        <p:cTn id="56" dur="500"/>
                                        <p:tgtEl>
                                          <p:spTgt spid="30"/>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50"/>
                                        </p:tgtEl>
                                        <p:attrNameLst>
                                          <p:attrName>style.visibility</p:attrName>
                                        </p:attrNameLst>
                                      </p:cBhvr>
                                      <p:to>
                                        <p:strVal val="visible"/>
                                      </p:to>
                                    </p:set>
                                    <p:animEffect transition="in" filter="fade">
                                      <p:cBhvr>
                                        <p:cTn id="59" dur="500"/>
                                        <p:tgtEl>
                                          <p:spTgt spid="50"/>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51"/>
                                        </p:tgtEl>
                                        <p:attrNameLst>
                                          <p:attrName>style.visibility</p:attrName>
                                        </p:attrNameLst>
                                      </p:cBhvr>
                                      <p:to>
                                        <p:strVal val="visible"/>
                                      </p:to>
                                    </p:set>
                                    <p:animEffect transition="in" filter="fade">
                                      <p:cBhvr>
                                        <p:cTn id="62" dur="500"/>
                                        <p:tgtEl>
                                          <p:spTgt spid="51"/>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52"/>
                                        </p:tgtEl>
                                        <p:attrNameLst>
                                          <p:attrName>style.visibility</p:attrName>
                                        </p:attrNameLst>
                                      </p:cBhvr>
                                      <p:to>
                                        <p:strVal val="visible"/>
                                      </p:to>
                                    </p:set>
                                    <p:animEffect transition="in" filter="fade">
                                      <p:cBhvr>
                                        <p:cTn id="65" dur="500"/>
                                        <p:tgtEl>
                                          <p:spTgt spid="52"/>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56"/>
                                        </p:tgtEl>
                                        <p:attrNameLst>
                                          <p:attrName>style.visibility</p:attrName>
                                        </p:attrNameLst>
                                      </p:cBhvr>
                                      <p:to>
                                        <p:strVal val="visible"/>
                                      </p:to>
                                    </p:set>
                                    <p:animEffect transition="in" filter="fade">
                                      <p:cBhvr>
                                        <p:cTn id="68" dur="500"/>
                                        <p:tgtEl>
                                          <p:spTgt spid="56"/>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60"/>
                                        </p:tgtEl>
                                        <p:attrNameLst>
                                          <p:attrName>style.visibility</p:attrName>
                                        </p:attrNameLst>
                                      </p:cBhvr>
                                      <p:to>
                                        <p:strVal val="visible"/>
                                      </p:to>
                                    </p:set>
                                    <p:animEffect transition="in" filter="fade">
                                      <p:cBhvr>
                                        <p:cTn id="71" dur="500"/>
                                        <p:tgtEl>
                                          <p:spTgt spid="60"/>
                                        </p:tgtEl>
                                      </p:cBhvr>
                                    </p:animEffect>
                                  </p:childTnLst>
                                </p:cTn>
                              </p:par>
                              <p:par>
                                <p:cTn id="72" presetID="10" presetClass="entr" presetSubtype="0" fill="hold" nodeType="withEffect">
                                  <p:stCondLst>
                                    <p:cond delay="0"/>
                                  </p:stCondLst>
                                  <p:childTnLst>
                                    <p:set>
                                      <p:cBhvr>
                                        <p:cTn id="73" dur="1" fill="hold">
                                          <p:stCondLst>
                                            <p:cond delay="0"/>
                                          </p:stCondLst>
                                        </p:cTn>
                                        <p:tgtEl>
                                          <p:spTgt spid="6">
                                            <p:txEl>
                                              <p:pRg st="2" end="2"/>
                                            </p:txEl>
                                          </p:spTgt>
                                        </p:tgtEl>
                                        <p:attrNameLst>
                                          <p:attrName>style.visibility</p:attrName>
                                        </p:attrNameLst>
                                      </p:cBhvr>
                                      <p:to>
                                        <p:strVal val="visible"/>
                                      </p:to>
                                    </p:set>
                                    <p:animEffect transition="in" filter="fade">
                                      <p:cBhvr>
                                        <p:cTn id="74"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8" grpId="0" animBg="1"/>
      <p:bldP spid="19" grpId="0" animBg="1"/>
      <p:bldP spid="22" grpId="0" animBg="1"/>
      <p:bldP spid="23" grpId="0" animBg="1"/>
      <p:bldP spid="25" grpId="0" animBg="1"/>
      <p:bldP spid="26" grpId="0" animBg="1"/>
      <p:bldP spid="30" grpId="0" animBg="1"/>
      <p:bldP spid="47" grpId="0"/>
      <p:bldP spid="48" grpId="0"/>
      <p:bldP spid="49" grpId="0"/>
      <p:bldP spid="50" grpId="0"/>
      <p:bldP spid="51" grpId="0"/>
      <p:bldP spid="52" grpId="0"/>
      <p:bldP spid="55" grpId="0"/>
      <p:bldP spid="56" grpId="0"/>
      <p:bldP spid="59" grpId="0"/>
      <p:bldP spid="60"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8BD10-7613-4383-A9C1-EC1A4146651A}"/>
              </a:ext>
            </a:extLst>
          </p:cNvPr>
          <p:cNvSpPr>
            <a:spLocks noGrp="1"/>
          </p:cNvSpPr>
          <p:nvPr>
            <p:ph type="title"/>
          </p:nvPr>
        </p:nvSpPr>
        <p:spPr/>
        <p:txBody>
          <a:bodyPr/>
          <a:lstStyle/>
          <a:p>
            <a:r>
              <a:rPr lang="en-US" dirty="0"/>
              <a:t>Comparison with the 3</a:t>
            </a:r>
            <a:r>
              <a:rPr lang="en-US" altLang="zh-CN" dirty="0"/>
              <a:t>D </a:t>
            </a:r>
            <a:r>
              <a:rPr lang="en-US" dirty="0"/>
              <a:t>State-of-the-art</a:t>
            </a:r>
          </a:p>
        </p:txBody>
      </p:sp>
      <p:sp>
        <p:nvSpPr>
          <p:cNvPr id="3" name="Content Placeholder 2">
            <a:extLst>
              <a:ext uri="{FF2B5EF4-FFF2-40B4-BE49-F238E27FC236}">
                <a16:creationId xmlns:a16="http://schemas.microsoft.com/office/drawing/2014/main" id="{9C6A9423-F9EA-4178-82FC-C45A17C6D751}"/>
              </a:ext>
            </a:extLst>
          </p:cNvPr>
          <p:cNvSpPr>
            <a:spLocks noGrp="1"/>
          </p:cNvSpPr>
          <p:nvPr>
            <p:ph idx="1"/>
          </p:nvPr>
        </p:nvSpPr>
        <p:spPr>
          <a:xfrm>
            <a:off x="838200" y="4739209"/>
            <a:ext cx="10515600" cy="1437753"/>
          </a:xfrm>
        </p:spPr>
        <p:txBody>
          <a:bodyPr>
            <a:normAutofit fontScale="77500" lnSpcReduction="20000"/>
          </a:bodyPr>
          <a:lstStyle/>
          <a:p>
            <a:r>
              <a:rPr lang="en-US" dirty="0"/>
              <a:t>Dataset: Human3.6M.</a:t>
            </a:r>
          </a:p>
          <a:p>
            <a:r>
              <a:rPr lang="en-US" dirty="0"/>
              <a:t>Metrics: mean joint position error in </a:t>
            </a:r>
            <a:r>
              <a:rPr lang="en-US" i="1" dirty="0"/>
              <a:t>mm</a:t>
            </a:r>
            <a:r>
              <a:rPr lang="en-US" dirty="0"/>
              <a:t>. The lower, the better.</a:t>
            </a:r>
          </a:p>
          <a:p>
            <a:r>
              <a:rPr lang="en-US" dirty="0"/>
              <a:t>Advance the state-of-the-art a large margin, </a:t>
            </a:r>
            <a:r>
              <a:rPr lang="en-US" dirty="0">
                <a:solidFill>
                  <a:srgbClr val="FF0000"/>
                </a:solidFill>
              </a:rPr>
              <a:t>16.1%</a:t>
            </a:r>
            <a:r>
              <a:rPr lang="en-US" dirty="0"/>
              <a:t>.</a:t>
            </a:r>
          </a:p>
          <a:p>
            <a:r>
              <a:rPr lang="en-US" dirty="0"/>
              <a:t>A record of </a:t>
            </a:r>
            <a:r>
              <a:rPr lang="en-US" dirty="0">
                <a:solidFill>
                  <a:srgbClr val="FF0000"/>
                </a:solidFill>
              </a:rPr>
              <a:t>49.6mm</a:t>
            </a:r>
            <a:r>
              <a:rPr lang="en-US" dirty="0"/>
              <a:t> average joint error.</a:t>
            </a:r>
          </a:p>
        </p:txBody>
      </p:sp>
      <p:pic>
        <p:nvPicPr>
          <p:cNvPr id="4" name="Picture 3">
            <a:extLst>
              <a:ext uri="{FF2B5EF4-FFF2-40B4-BE49-F238E27FC236}">
                <a16:creationId xmlns:a16="http://schemas.microsoft.com/office/drawing/2014/main" id="{0706CCC5-3D19-4D7E-8DED-D7A5454F8ED6}"/>
              </a:ext>
            </a:extLst>
          </p:cNvPr>
          <p:cNvPicPr>
            <a:picLocks noChangeAspect="1"/>
          </p:cNvPicPr>
          <p:nvPr/>
        </p:nvPicPr>
        <p:blipFill>
          <a:blip r:embed="rId3"/>
          <a:stretch>
            <a:fillRect/>
          </a:stretch>
        </p:blipFill>
        <p:spPr>
          <a:xfrm>
            <a:off x="838200" y="1825625"/>
            <a:ext cx="10528271" cy="2778648"/>
          </a:xfrm>
          <a:prstGeom prst="rect">
            <a:avLst/>
          </a:prstGeom>
        </p:spPr>
      </p:pic>
      <p:sp>
        <p:nvSpPr>
          <p:cNvPr id="5" name="Rectangle 4">
            <a:extLst>
              <a:ext uri="{FF2B5EF4-FFF2-40B4-BE49-F238E27FC236}">
                <a16:creationId xmlns:a16="http://schemas.microsoft.com/office/drawing/2014/main" id="{2C90B644-EAB3-403D-947E-4068BCD02F0E}"/>
              </a:ext>
            </a:extLst>
          </p:cNvPr>
          <p:cNvSpPr/>
          <p:nvPr/>
        </p:nvSpPr>
        <p:spPr>
          <a:xfrm>
            <a:off x="10717064" y="2502219"/>
            <a:ext cx="569501" cy="2097291"/>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DD8C6B1B-7E59-433F-8CA9-A99BB641D0F3}"/>
              </a:ext>
            </a:extLst>
          </p:cNvPr>
          <p:cNvSpPr/>
          <p:nvPr/>
        </p:nvSpPr>
        <p:spPr>
          <a:xfrm>
            <a:off x="902260" y="4133850"/>
            <a:ext cx="716643" cy="19733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D4F193D7-F93E-484C-B020-7C295B1F9B50}"/>
              </a:ext>
            </a:extLst>
          </p:cNvPr>
          <p:cNvSpPr/>
          <p:nvPr/>
        </p:nvSpPr>
        <p:spPr>
          <a:xfrm>
            <a:off x="902259" y="4338083"/>
            <a:ext cx="716643" cy="19733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E67B2887-9407-4574-AB40-C5B88E49E61F}"/>
              </a:ext>
            </a:extLst>
          </p:cNvPr>
          <p:cNvCxnSpPr/>
          <p:nvPr/>
        </p:nvCxnSpPr>
        <p:spPr>
          <a:xfrm>
            <a:off x="10804192" y="4306795"/>
            <a:ext cx="430306"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61FDA436-98BE-4B44-BA2C-02D29A82EB3A}"/>
              </a:ext>
            </a:extLst>
          </p:cNvPr>
          <p:cNvCxnSpPr/>
          <p:nvPr/>
        </p:nvCxnSpPr>
        <p:spPr>
          <a:xfrm>
            <a:off x="10802249" y="4504438"/>
            <a:ext cx="430306"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811115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01B60A-30AD-41DB-9795-A7BF2F068DC6}"/>
              </a:ext>
            </a:extLst>
          </p:cNvPr>
          <p:cNvSpPr>
            <a:spLocks noGrp="1"/>
          </p:cNvSpPr>
          <p:nvPr>
            <p:ph type="title"/>
          </p:nvPr>
        </p:nvSpPr>
        <p:spPr/>
        <p:txBody>
          <a:bodyPr/>
          <a:lstStyle/>
          <a:p>
            <a:r>
              <a:rPr lang="en-US" dirty="0"/>
              <a:t>2D Pose Benchmark: MPII dataset</a:t>
            </a:r>
          </a:p>
        </p:txBody>
      </p:sp>
      <p:sp>
        <p:nvSpPr>
          <p:cNvPr id="3" name="Content Placeholder 2">
            <a:extLst>
              <a:ext uri="{FF2B5EF4-FFF2-40B4-BE49-F238E27FC236}">
                <a16:creationId xmlns:a16="http://schemas.microsoft.com/office/drawing/2014/main" id="{F1826733-F301-427C-9351-AC5BEF55DCEA}"/>
              </a:ext>
            </a:extLst>
          </p:cNvPr>
          <p:cNvSpPr>
            <a:spLocks noGrp="1"/>
          </p:cNvSpPr>
          <p:nvPr>
            <p:ph idx="1"/>
          </p:nvPr>
        </p:nvSpPr>
        <p:spPr>
          <a:xfrm>
            <a:off x="838200" y="1825625"/>
            <a:ext cx="4959485" cy="4351338"/>
          </a:xfrm>
        </p:spPr>
        <p:txBody>
          <a:bodyPr>
            <a:normAutofit/>
          </a:bodyPr>
          <a:lstStyle/>
          <a:p>
            <a:r>
              <a:rPr lang="de-DE" sz="2400" dirty="0"/>
              <a:t>Andriluka </a:t>
            </a:r>
            <a:r>
              <a:rPr lang="en-US" sz="2400" dirty="0"/>
              <a:t>et al.,</a:t>
            </a:r>
            <a:r>
              <a:rPr lang="de-DE" sz="2400" dirty="0"/>
              <a:t> 2d </a:t>
            </a:r>
            <a:r>
              <a:rPr lang="en-US" sz="2400" dirty="0"/>
              <a:t>human pose estimation: New benchmark and state of the art analysis, CVPR 2014</a:t>
            </a:r>
          </a:p>
          <a:p>
            <a:endParaRPr lang="en-US" sz="2400" dirty="0"/>
          </a:p>
          <a:p>
            <a:r>
              <a:rPr lang="en-US" sz="2400" dirty="0"/>
              <a:t>YouTube videos, 410 daily activities</a:t>
            </a:r>
          </a:p>
          <a:p>
            <a:endParaRPr lang="en-US" sz="2400" dirty="0"/>
          </a:p>
          <a:p>
            <a:r>
              <a:rPr lang="en-US" sz="2400" dirty="0"/>
              <a:t>Complex poses and appearances</a:t>
            </a:r>
          </a:p>
          <a:p>
            <a:endParaRPr lang="en-US" sz="2400" dirty="0"/>
          </a:p>
          <a:p>
            <a:r>
              <a:rPr lang="en-US" sz="2400" dirty="0"/>
              <a:t>25k images, 40k annotated 2D poses</a:t>
            </a:r>
          </a:p>
        </p:txBody>
      </p:sp>
      <p:pic>
        <p:nvPicPr>
          <p:cNvPr id="6" name="Picture 5">
            <a:extLst>
              <a:ext uri="{FF2B5EF4-FFF2-40B4-BE49-F238E27FC236}">
                <a16:creationId xmlns:a16="http://schemas.microsoft.com/office/drawing/2014/main" id="{16C7F1C1-BC88-46DF-AA15-B24B888C51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30766" y="1919572"/>
            <a:ext cx="6155894" cy="3848928"/>
          </a:xfrm>
          <a:prstGeom prst="rect">
            <a:avLst/>
          </a:prstGeom>
        </p:spPr>
      </p:pic>
    </p:spTree>
    <p:extLst>
      <p:ext uri="{BB962C8B-B14F-4D97-AF65-F5344CB8AC3E}">
        <p14:creationId xmlns:p14="http://schemas.microsoft.com/office/powerpoint/2010/main" val="39557386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Human Pose Estimation</a:t>
            </a:r>
          </a:p>
        </p:txBody>
      </p:sp>
      <p:sp>
        <p:nvSpPr>
          <p:cNvPr id="3" name="Content Placeholder 2"/>
          <p:cNvSpPr>
            <a:spLocks noGrp="1"/>
          </p:cNvSpPr>
          <p:nvPr>
            <p:ph idx="1"/>
          </p:nvPr>
        </p:nvSpPr>
        <p:spPr>
          <a:xfrm>
            <a:off x="838200" y="1825625"/>
            <a:ext cx="6160034" cy="4351338"/>
          </a:xfrm>
        </p:spPr>
        <p:txBody>
          <a:bodyPr>
            <a:normAutofit/>
          </a:bodyPr>
          <a:lstStyle/>
          <a:p>
            <a:r>
              <a:rPr lang="en-US" dirty="0"/>
              <a:t>Problem: localize key points of a person</a:t>
            </a:r>
          </a:p>
          <a:p>
            <a:endParaRPr lang="en-US" dirty="0"/>
          </a:p>
          <a:p>
            <a:r>
              <a:rPr lang="en-US" dirty="0"/>
              <a:t>Input: a single RGB image</a:t>
            </a:r>
          </a:p>
          <a:p>
            <a:endParaRPr lang="en-US" dirty="0"/>
          </a:p>
          <a:p>
            <a:r>
              <a:rPr lang="en-US" dirty="0"/>
              <a:t>Output: 2D or 3D key points</a:t>
            </a:r>
          </a:p>
          <a:p>
            <a:endParaRPr lang="en-US" dirty="0"/>
          </a:p>
          <a:p>
            <a:r>
              <a:rPr lang="en-US" dirty="0"/>
              <a:t>Applications: Motion Sensing Gaming, Augmented or Mixed Reality, etc.</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56572" y="1391345"/>
            <a:ext cx="1493530" cy="1493530"/>
          </a:xfrm>
          <a:prstGeom prst="rect">
            <a:avLst/>
          </a:prstGeom>
        </p:spPr>
      </p:pic>
      <p:pic>
        <p:nvPicPr>
          <p:cNvPr id="18" name="Picture 1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13345" y="4599762"/>
            <a:ext cx="1947487" cy="1947487"/>
          </a:xfrm>
          <a:prstGeom prst="rect">
            <a:avLst/>
          </a:prstGeom>
        </p:spPr>
      </p:pic>
      <p:pic>
        <p:nvPicPr>
          <p:cNvPr id="19" name="Picture 1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98234" y="4697007"/>
            <a:ext cx="1619253" cy="1619253"/>
          </a:xfrm>
          <a:prstGeom prst="rect">
            <a:avLst/>
          </a:prstGeom>
        </p:spPr>
      </p:pic>
      <p:sp>
        <p:nvSpPr>
          <p:cNvPr id="20" name="Arrow: Right 19"/>
          <p:cNvSpPr/>
          <p:nvPr/>
        </p:nvSpPr>
        <p:spPr>
          <a:xfrm rot="5400000">
            <a:off x="8617312" y="3250422"/>
            <a:ext cx="438256" cy="4025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Rounded Corners 20"/>
          <p:cNvSpPr/>
          <p:nvPr/>
        </p:nvSpPr>
        <p:spPr>
          <a:xfrm>
            <a:off x="8044906" y="3742655"/>
            <a:ext cx="1505196" cy="3785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Pose Estimator</a:t>
            </a:r>
          </a:p>
        </p:txBody>
      </p:sp>
      <p:sp>
        <p:nvSpPr>
          <p:cNvPr id="24" name="TextBox 23"/>
          <p:cNvSpPr txBox="1"/>
          <p:nvPr/>
        </p:nvSpPr>
        <p:spPr>
          <a:xfrm>
            <a:off x="7545147" y="2904697"/>
            <a:ext cx="2775915" cy="338554"/>
          </a:xfrm>
          <a:prstGeom prst="rect">
            <a:avLst/>
          </a:prstGeom>
          <a:noFill/>
        </p:spPr>
        <p:txBody>
          <a:bodyPr wrap="square" rtlCol="0">
            <a:spAutoFit/>
          </a:bodyPr>
          <a:lstStyle/>
          <a:p>
            <a:r>
              <a:rPr lang="en-US" altLang="zh-CN" sz="1600" dirty="0"/>
              <a:t>RGB Image (person centered)</a:t>
            </a:r>
            <a:endParaRPr lang="en-US" sz="1600" dirty="0"/>
          </a:p>
        </p:txBody>
      </p:sp>
      <p:sp>
        <p:nvSpPr>
          <p:cNvPr id="25" name="TextBox 24"/>
          <p:cNvSpPr txBox="1"/>
          <p:nvPr/>
        </p:nvSpPr>
        <p:spPr>
          <a:xfrm>
            <a:off x="7165150" y="6375381"/>
            <a:ext cx="1360067" cy="338554"/>
          </a:xfrm>
          <a:prstGeom prst="rect">
            <a:avLst/>
          </a:prstGeom>
          <a:noFill/>
        </p:spPr>
        <p:txBody>
          <a:bodyPr wrap="square" rtlCol="0">
            <a:spAutoFit/>
          </a:bodyPr>
          <a:lstStyle/>
          <a:p>
            <a:r>
              <a:rPr lang="en-US" altLang="zh-CN" sz="1600" dirty="0"/>
              <a:t>2D Key Points</a:t>
            </a:r>
            <a:endParaRPr lang="en-US" sz="1600" dirty="0"/>
          </a:p>
        </p:txBody>
      </p:sp>
      <p:sp>
        <p:nvSpPr>
          <p:cNvPr id="16" name="Arrow: Right 15"/>
          <p:cNvSpPr/>
          <p:nvPr/>
        </p:nvSpPr>
        <p:spPr>
          <a:xfrm rot="8227119">
            <a:off x="7982164" y="4203542"/>
            <a:ext cx="438256" cy="4025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Arrow: Right 16"/>
          <p:cNvSpPr/>
          <p:nvPr/>
        </p:nvSpPr>
        <p:spPr>
          <a:xfrm rot="2211118">
            <a:off x="9178924" y="4184570"/>
            <a:ext cx="438256" cy="4025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p:cNvSpPr txBox="1"/>
          <p:nvPr/>
        </p:nvSpPr>
        <p:spPr>
          <a:xfrm>
            <a:off x="9310411" y="6372800"/>
            <a:ext cx="1641053" cy="338554"/>
          </a:xfrm>
          <a:prstGeom prst="rect">
            <a:avLst/>
          </a:prstGeom>
          <a:noFill/>
        </p:spPr>
        <p:txBody>
          <a:bodyPr wrap="square" rtlCol="0">
            <a:spAutoFit/>
          </a:bodyPr>
          <a:lstStyle/>
          <a:p>
            <a:r>
              <a:rPr lang="en-US" altLang="zh-CN" sz="1600" dirty="0"/>
              <a:t>3D Key Points</a:t>
            </a:r>
            <a:endParaRPr lang="en-US" sz="1600" dirty="0"/>
          </a:p>
        </p:txBody>
      </p:sp>
    </p:spTree>
    <p:extLst>
      <p:ext uri="{BB962C8B-B14F-4D97-AF65-F5344CB8AC3E}">
        <p14:creationId xmlns:p14="http://schemas.microsoft.com/office/powerpoint/2010/main" val="631085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par>
                                <p:cTn id="11" presetID="10"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fade">
                                      <p:cBhvr>
                                        <p:cTn id="18" dur="500"/>
                                        <p:tgtEl>
                                          <p:spTgt spid="2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animEffect transition="in" filter="fade">
                                      <p:cBhvr>
                                        <p:cTn id="21" dur="500"/>
                                        <p:tgtEl>
                                          <p:spTgt spid="21"/>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
                                            <p:txEl>
                                              <p:pRg st="4" end="4"/>
                                            </p:txEl>
                                          </p:spTgt>
                                        </p:tgtEl>
                                        <p:attrNameLst>
                                          <p:attrName>style.visibility</p:attrName>
                                        </p:attrNameLst>
                                      </p:cBhvr>
                                      <p:to>
                                        <p:strVal val="visible"/>
                                      </p:to>
                                    </p:set>
                                    <p:animEffect transition="in" filter="fade">
                                      <p:cBhvr>
                                        <p:cTn id="26" dur="500"/>
                                        <p:tgtEl>
                                          <p:spTgt spid="3">
                                            <p:txEl>
                                              <p:pRg st="4" end="4"/>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19"/>
                                        </p:tgtEl>
                                        <p:attrNameLst>
                                          <p:attrName>style.visibility</p:attrName>
                                        </p:attrNameLst>
                                      </p:cBhvr>
                                      <p:to>
                                        <p:strVal val="visible"/>
                                      </p:to>
                                    </p:set>
                                    <p:animEffect transition="in" filter="fade">
                                      <p:cBhvr>
                                        <p:cTn id="29" dur="500"/>
                                        <p:tgtEl>
                                          <p:spTgt spid="19"/>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fade">
                                      <p:cBhvr>
                                        <p:cTn id="32" dur="500"/>
                                        <p:tgtEl>
                                          <p:spTgt spid="25"/>
                                        </p:tgtEl>
                                      </p:cBhvr>
                                    </p:animEffect>
                                  </p:childTnLst>
                                </p:cTn>
                              </p:par>
                              <p:par>
                                <p:cTn id="33" presetID="10" presetClass="entr" presetSubtype="0" fill="hold" nodeType="with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fade">
                                      <p:cBhvr>
                                        <p:cTn id="35" dur="500"/>
                                        <p:tgtEl>
                                          <p:spTgt spid="18"/>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6"/>
                                        </p:tgtEl>
                                        <p:attrNameLst>
                                          <p:attrName>style.visibility</p:attrName>
                                        </p:attrNameLst>
                                      </p:cBhvr>
                                      <p:to>
                                        <p:strVal val="visible"/>
                                      </p:to>
                                    </p:set>
                                    <p:animEffect transition="in" filter="fade">
                                      <p:cBhvr>
                                        <p:cTn id="38" dur="500"/>
                                        <p:tgtEl>
                                          <p:spTgt spid="26"/>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6"/>
                                        </p:tgtEl>
                                        <p:attrNameLst>
                                          <p:attrName>style.visibility</p:attrName>
                                        </p:attrNameLst>
                                      </p:cBhvr>
                                      <p:to>
                                        <p:strVal val="visible"/>
                                      </p:to>
                                    </p:set>
                                    <p:animEffect transition="in" filter="fade">
                                      <p:cBhvr>
                                        <p:cTn id="41" dur="500"/>
                                        <p:tgtEl>
                                          <p:spTgt spid="16"/>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fade">
                                      <p:cBhvr>
                                        <p:cTn id="44" dur="500"/>
                                        <p:tgtEl>
                                          <p:spTgt spid="17"/>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Effect transition="in" filter="fade">
                                      <p:cBhvr>
                                        <p:cTn id="49"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4" grpId="0"/>
      <p:bldP spid="25" grpId="0"/>
      <p:bldP spid="16" grpId="0" animBg="1"/>
      <p:bldP spid="17" grpId="0" animBg="1"/>
      <p:bldP spid="2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01B60A-30AD-41DB-9795-A7BF2F068DC6}"/>
              </a:ext>
            </a:extLst>
          </p:cNvPr>
          <p:cNvSpPr>
            <a:spLocks noGrp="1"/>
          </p:cNvSpPr>
          <p:nvPr>
            <p:ph type="title"/>
          </p:nvPr>
        </p:nvSpPr>
        <p:spPr/>
        <p:txBody>
          <a:bodyPr/>
          <a:lstStyle/>
          <a:p>
            <a:r>
              <a:rPr lang="en-US" dirty="0"/>
              <a:t>2D Pose Benchmark: COCO dataset</a:t>
            </a:r>
          </a:p>
        </p:txBody>
      </p:sp>
      <p:sp>
        <p:nvSpPr>
          <p:cNvPr id="3" name="Content Placeholder 2">
            <a:extLst>
              <a:ext uri="{FF2B5EF4-FFF2-40B4-BE49-F238E27FC236}">
                <a16:creationId xmlns:a16="http://schemas.microsoft.com/office/drawing/2014/main" id="{F1826733-F301-427C-9351-AC5BEF55DCEA}"/>
              </a:ext>
            </a:extLst>
          </p:cNvPr>
          <p:cNvSpPr>
            <a:spLocks noGrp="1"/>
          </p:cNvSpPr>
          <p:nvPr>
            <p:ph idx="1"/>
          </p:nvPr>
        </p:nvSpPr>
        <p:spPr>
          <a:xfrm>
            <a:off x="237560" y="1842677"/>
            <a:ext cx="5517781" cy="4351338"/>
          </a:xfrm>
        </p:spPr>
        <p:txBody>
          <a:bodyPr>
            <a:noAutofit/>
          </a:bodyPr>
          <a:lstStyle/>
          <a:p>
            <a:r>
              <a:rPr lang="en-US" sz="2400" dirty="0"/>
              <a:t>Lin et al., Microsoft coco: Common objects in context, </a:t>
            </a:r>
            <a:r>
              <a:rPr lang="en-US" sz="2400" i="1" dirty="0"/>
              <a:t>ECCV</a:t>
            </a:r>
            <a:r>
              <a:rPr lang="en-US" sz="2400" dirty="0"/>
              <a:t>2014.</a:t>
            </a:r>
          </a:p>
          <a:p>
            <a:pPr marL="0" indent="0">
              <a:buNone/>
            </a:pPr>
            <a:endParaRPr lang="en-US" sz="2400" dirty="0"/>
          </a:p>
          <a:p>
            <a:r>
              <a:rPr lang="en-US" sz="2400" dirty="0"/>
              <a:t>Simultaneously detecting people and localizing their </a:t>
            </a:r>
            <a:r>
              <a:rPr lang="en-US" sz="2400" dirty="0" err="1"/>
              <a:t>keypoints</a:t>
            </a:r>
            <a:r>
              <a:rPr lang="en-US" sz="2400" dirty="0"/>
              <a:t>.</a:t>
            </a:r>
          </a:p>
          <a:p>
            <a:endParaRPr lang="en-US" sz="2400" dirty="0"/>
          </a:p>
          <a:p>
            <a:r>
              <a:rPr lang="en-US" sz="2400" dirty="0"/>
              <a:t>Challenging, uncontrolled conditions.</a:t>
            </a:r>
          </a:p>
          <a:p>
            <a:endParaRPr lang="en-US" sz="2400" dirty="0"/>
          </a:p>
          <a:p>
            <a:r>
              <a:rPr lang="en-US" sz="2400" dirty="0"/>
              <a:t>200k images, 250k annotated 2D poses.</a:t>
            </a:r>
          </a:p>
        </p:txBody>
      </p:sp>
      <p:pic>
        <p:nvPicPr>
          <p:cNvPr id="4" name="Picture 3">
            <a:extLst>
              <a:ext uri="{FF2B5EF4-FFF2-40B4-BE49-F238E27FC236}">
                <a16:creationId xmlns:a16="http://schemas.microsoft.com/office/drawing/2014/main" id="{4ABEB0FB-229A-4A3A-B078-0118B27DEA4F}"/>
              </a:ext>
            </a:extLst>
          </p:cNvPr>
          <p:cNvPicPr>
            <a:picLocks noChangeAspect="1"/>
          </p:cNvPicPr>
          <p:nvPr/>
        </p:nvPicPr>
        <p:blipFill>
          <a:blip r:embed="rId3"/>
          <a:stretch>
            <a:fillRect/>
          </a:stretch>
        </p:blipFill>
        <p:spPr>
          <a:xfrm>
            <a:off x="5513289" y="2433751"/>
            <a:ext cx="6627712" cy="3169190"/>
          </a:xfrm>
          <a:prstGeom prst="rect">
            <a:avLst/>
          </a:prstGeom>
        </p:spPr>
      </p:pic>
    </p:spTree>
    <p:extLst>
      <p:ext uri="{BB962C8B-B14F-4D97-AF65-F5344CB8AC3E}">
        <p14:creationId xmlns:p14="http://schemas.microsoft.com/office/powerpoint/2010/main" val="4160388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7815E-DFF9-4BE8-9F49-A5B544B70EC7}"/>
              </a:ext>
            </a:extLst>
          </p:cNvPr>
          <p:cNvSpPr>
            <a:spLocks noGrp="1"/>
          </p:cNvSpPr>
          <p:nvPr>
            <p:ph type="title"/>
          </p:nvPr>
        </p:nvSpPr>
        <p:spPr/>
        <p:txBody>
          <a:bodyPr/>
          <a:lstStyle/>
          <a:p>
            <a:r>
              <a:rPr lang="en-US" dirty="0"/>
              <a:t>Comparison with the 2D State-of-the-art</a:t>
            </a:r>
          </a:p>
        </p:txBody>
      </p:sp>
      <p:pic>
        <p:nvPicPr>
          <p:cNvPr id="4" name="Picture 3">
            <a:extLst>
              <a:ext uri="{FF2B5EF4-FFF2-40B4-BE49-F238E27FC236}">
                <a16:creationId xmlns:a16="http://schemas.microsoft.com/office/drawing/2014/main" id="{AFC99938-CA33-45AA-9574-29FAF96694E6}"/>
              </a:ext>
            </a:extLst>
          </p:cNvPr>
          <p:cNvPicPr>
            <a:picLocks noChangeAspect="1"/>
          </p:cNvPicPr>
          <p:nvPr/>
        </p:nvPicPr>
        <p:blipFill>
          <a:blip r:embed="rId3"/>
          <a:stretch>
            <a:fillRect/>
          </a:stretch>
        </p:blipFill>
        <p:spPr>
          <a:xfrm>
            <a:off x="838200" y="4250584"/>
            <a:ext cx="6048612" cy="1804983"/>
          </a:xfrm>
          <a:prstGeom prst="rect">
            <a:avLst/>
          </a:prstGeom>
        </p:spPr>
      </p:pic>
      <p:pic>
        <p:nvPicPr>
          <p:cNvPr id="5" name="Picture 4">
            <a:extLst>
              <a:ext uri="{FF2B5EF4-FFF2-40B4-BE49-F238E27FC236}">
                <a16:creationId xmlns:a16="http://schemas.microsoft.com/office/drawing/2014/main" id="{681465AF-7CAB-4AA3-8EE4-E8489449030F}"/>
              </a:ext>
            </a:extLst>
          </p:cNvPr>
          <p:cNvPicPr>
            <a:picLocks noChangeAspect="1"/>
          </p:cNvPicPr>
          <p:nvPr/>
        </p:nvPicPr>
        <p:blipFill>
          <a:blip r:embed="rId4"/>
          <a:stretch>
            <a:fillRect/>
          </a:stretch>
        </p:blipFill>
        <p:spPr>
          <a:xfrm>
            <a:off x="838200" y="2068221"/>
            <a:ext cx="6010406" cy="1480069"/>
          </a:xfrm>
          <a:prstGeom prst="rect">
            <a:avLst/>
          </a:prstGeom>
        </p:spPr>
      </p:pic>
      <p:sp>
        <p:nvSpPr>
          <p:cNvPr id="6" name="Rectangle: Rounded Corners 5">
            <a:extLst>
              <a:ext uri="{FF2B5EF4-FFF2-40B4-BE49-F238E27FC236}">
                <a16:creationId xmlns:a16="http://schemas.microsoft.com/office/drawing/2014/main" id="{0995215F-C24C-4FD4-8863-01E1C6B2E75D}"/>
              </a:ext>
            </a:extLst>
          </p:cNvPr>
          <p:cNvSpPr/>
          <p:nvPr/>
        </p:nvSpPr>
        <p:spPr>
          <a:xfrm>
            <a:off x="5300177" y="2626466"/>
            <a:ext cx="386248" cy="891434"/>
          </a:xfrm>
          <a:prstGeom prst="round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6">
            <a:extLst>
              <a:ext uri="{FF2B5EF4-FFF2-40B4-BE49-F238E27FC236}">
                <a16:creationId xmlns:a16="http://schemas.microsoft.com/office/drawing/2014/main" id="{C23BC100-BDA1-47B1-B9EE-0F4E0E565FB2}"/>
              </a:ext>
            </a:extLst>
          </p:cNvPr>
          <p:cNvSpPr/>
          <p:nvPr/>
        </p:nvSpPr>
        <p:spPr>
          <a:xfrm>
            <a:off x="5744677" y="2626466"/>
            <a:ext cx="494198" cy="891434"/>
          </a:xfrm>
          <a:prstGeom prst="round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Rounded Corners 7">
            <a:extLst>
              <a:ext uri="{FF2B5EF4-FFF2-40B4-BE49-F238E27FC236}">
                <a16:creationId xmlns:a16="http://schemas.microsoft.com/office/drawing/2014/main" id="{F0804E41-0679-4188-B47B-6EE9EA674797}"/>
              </a:ext>
            </a:extLst>
          </p:cNvPr>
          <p:cNvSpPr/>
          <p:nvPr/>
        </p:nvSpPr>
        <p:spPr>
          <a:xfrm>
            <a:off x="6283941" y="2626466"/>
            <a:ext cx="494198" cy="891434"/>
          </a:xfrm>
          <a:prstGeom prst="round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5B8BACC1-A827-433F-AF3F-3F8C4256DE5A}"/>
              </a:ext>
            </a:extLst>
          </p:cNvPr>
          <p:cNvSpPr/>
          <p:nvPr/>
        </p:nvSpPr>
        <p:spPr>
          <a:xfrm>
            <a:off x="4303226" y="5546726"/>
            <a:ext cx="407203" cy="476250"/>
          </a:xfrm>
          <a:prstGeom prst="round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3C3E8D68-72AE-473C-921E-8C4DF300F550}"/>
              </a:ext>
            </a:extLst>
          </p:cNvPr>
          <p:cNvSpPr txBox="1"/>
          <p:nvPr/>
        </p:nvSpPr>
        <p:spPr>
          <a:xfrm>
            <a:off x="7091084" y="3072183"/>
            <a:ext cx="5100916" cy="2308324"/>
          </a:xfrm>
          <a:prstGeom prst="rect">
            <a:avLst/>
          </a:prstGeom>
          <a:noFill/>
        </p:spPr>
        <p:txBody>
          <a:bodyPr wrap="square" rtlCol="0">
            <a:spAutoFit/>
          </a:bodyPr>
          <a:lstStyle/>
          <a:p>
            <a:pPr marL="457200" indent="-457200">
              <a:buAutoNum type="arabicPeriod"/>
            </a:pPr>
            <a:r>
              <a:rPr lang="en-US" altLang="zh-CN" sz="2400" dirty="0">
                <a:solidFill>
                  <a:srgbClr val="7030A0"/>
                </a:solidFill>
              </a:rPr>
              <a:t>Integral regression</a:t>
            </a:r>
            <a:r>
              <a:rPr lang="en-US" altLang="zh-CN" sz="2400" dirty="0"/>
              <a:t> effectively improves the heatmap accuracy.</a:t>
            </a:r>
          </a:p>
          <a:p>
            <a:pPr marL="457200" indent="-457200">
              <a:buAutoNum type="arabicPeriod"/>
            </a:pPr>
            <a:endParaRPr lang="en-US" altLang="zh-CN" sz="2400" dirty="0">
              <a:solidFill>
                <a:srgbClr val="FF0000"/>
              </a:solidFill>
            </a:endParaRPr>
          </a:p>
          <a:p>
            <a:pPr marL="457200" indent="-457200">
              <a:buAutoNum type="arabicPeriod"/>
            </a:pPr>
            <a:r>
              <a:rPr lang="en-US" altLang="zh-CN" sz="2400" dirty="0">
                <a:solidFill>
                  <a:srgbClr val="FF0000"/>
                </a:solidFill>
              </a:rPr>
              <a:t>Our result</a:t>
            </a:r>
            <a:r>
              <a:rPr lang="en-US" altLang="zh-CN" sz="2400" dirty="0"/>
              <a:t> achieves/advances the 2D state-of-the-arts.</a:t>
            </a:r>
          </a:p>
          <a:p>
            <a:pPr marL="457200" indent="-457200">
              <a:buAutoNum type="arabicPeriod"/>
            </a:pPr>
            <a:endParaRPr lang="en-US" sz="2400" dirty="0"/>
          </a:p>
        </p:txBody>
      </p:sp>
      <p:sp>
        <p:nvSpPr>
          <p:cNvPr id="11" name="Oval 10">
            <a:extLst>
              <a:ext uri="{FF2B5EF4-FFF2-40B4-BE49-F238E27FC236}">
                <a16:creationId xmlns:a16="http://schemas.microsoft.com/office/drawing/2014/main" id="{6CB38E1E-7068-4F07-937C-605EE36810A1}"/>
              </a:ext>
            </a:extLst>
          </p:cNvPr>
          <p:cNvSpPr/>
          <p:nvPr/>
        </p:nvSpPr>
        <p:spPr>
          <a:xfrm>
            <a:off x="4867835" y="2808255"/>
            <a:ext cx="386248" cy="266639"/>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8DA5D660-1E8B-4BC9-9311-2A2CAF5F38D5}"/>
              </a:ext>
            </a:extLst>
          </p:cNvPr>
          <p:cNvSpPr/>
          <p:nvPr/>
        </p:nvSpPr>
        <p:spPr>
          <a:xfrm>
            <a:off x="6337916" y="3260226"/>
            <a:ext cx="386248" cy="266639"/>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8BEAE466-0078-4C92-8B01-29AB55D07B01}"/>
              </a:ext>
            </a:extLst>
          </p:cNvPr>
          <p:cNvSpPr/>
          <p:nvPr/>
        </p:nvSpPr>
        <p:spPr>
          <a:xfrm>
            <a:off x="4292113" y="5286111"/>
            <a:ext cx="407202" cy="295539"/>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0A618D37-A4D5-4917-87ED-F6E5FBFAB8B0}"/>
              </a:ext>
            </a:extLst>
          </p:cNvPr>
          <p:cNvSpPr/>
          <p:nvPr/>
        </p:nvSpPr>
        <p:spPr>
          <a:xfrm>
            <a:off x="4314340" y="5743732"/>
            <a:ext cx="407202" cy="295539"/>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39728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0">
                                            <p:txEl>
                                              <p:pRg st="2" end="2"/>
                                            </p:txEl>
                                          </p:spTgt>
                                        </p:tgtEl>
                                        <p:attrNameLst>
                                          <p:attrName>style.visibility</p:attrName>
                                        </p:attrNameLst>
                                      </p:cBhvr>
                                      <p:to>
                                        <p:strVal val="visible"/>
                                      </p:to>
                                    </p:set>
                                    <p:animEffect transition="in" filter="fade">
                                      <p:cBhvr>
                                        <p:cTn id="24" dur="500"/>
                                        <p:tgtEl>
                                          <p:spTgt spid="10">
                                            <p:txEl>
                                              <p:pRg st="2" end="2"/>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fade">
                                      <p:cBhvr>
                                        <p:cTn id="30" dur="500"/>
                                        <p:tgtEl>
                                          <p:spTgt spid="12"/>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fade">
                                      <p:cBhvr>
                                        <p:cTn id="33" dur="500"/>
                                        <p:tgtEl>
                                          <p:spTgt spid="13"/>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5"/>
                                        </p:tgtEl>
                                        <p:attrNameLst>
                                          <p:attrName>style.visibility</p:attrName>
                                        </p:attrNameLst>
                                      </p:cBhvr>
                                      <p:to>
                                        <p:strVal val="visible"/>
                                      </p:to>
                                    </p:set>
                                    <p:animEffect transition="in" filter="fade">
                                      <p:cBhvr>
                                        <p:cTn id="36"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1" grpId="0" animBg="1"/>
      <p:bldP spid="12" grpId="0" animBg="1"/>
      <p:bldP spid="13" grpId="0" animBg="1"/>
      <p:bldP spid="15"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12A9BA-9E76-4463-BB33-874E285442E9}"/>
              </a:ext>
            </a:extLst>
          </p:cNvPr>
          <p:cNvSpPr>
            <a:spLocks noGrp="1"/>
          </p:cNvSpPr>
          <p:nvPr>
            <p:ph type="title"/>
          </p:nvPr>
        </p:nvSpPr>
        <p:spPr/>
        <p:txBody>
          <a:bodyPr/>
          <a:lstStyle/>
          <a:p>
            <a:r>
              <a:rPr lang="en-US" dirty="0"/>
              <a:t>Conclusions</a:t>
            </a:r>
          </a:p>
        </p:txBody>
      </p:sp>
      <p:sp>
        <p:nvSpPr>
          <p:cNvPr id="3" name="Content Placeholder 2">
            <a:extLst>
              <a:ext uri="{FF2B5EF4-FFF2-40B4-BE49-F238E27FC236}">
                <a16:creationId xmlns:a16="http://schemas.microsoft.com/office/drawing/2014/main" id="{8AF483DD-E779-40C3-B0D3-A9C3AD8E58C0}"/>
              </a:ext>
            </a:extLst>
          </p:cNvPr>
          <p:cNvSpPr>
            <a:spLocks noGrp="1"/>
          </p:cNvSpPr>
          <p:nvPr>
            <p:ph idx="1"/>
          </p:nvPr>
        </p:nvSpPr>
        <p:spPr>
          <a:xfrm>
            <a:off x="838200" y="1825625"/>
            <a:ext cx="10515600" cy="4351338"/>
          </a:xfrm>
        </p:spPr>
        <p:txBody>
          <a:bodyPr/>
          <a:lstStyle/>
          <a:p>
            <a:r>
              <a:rPr lang="en-US" dirty="0"/>
              <a:t>Integral regression enables end-to-end training for detection-based approach.</a:t>
            </a:r>
          </a:p>
          <a:p>
            <a:endParaRPr lang="en-US" dirty="0"/>
          </a:p>
          <a:p>
            <a:r>
              <a:rPr lang="en-US" dirty="0"/>
              <a:t>It allows for continuous location estimates rather than coarse quantization.</a:t>
            </a:r>
          </a:p>
          <a:p>
            <a:endParaRPr lang="en-US" dirty="0"/>
          </a:p>
          <a:p>
            <a:r>
              <a:rPr lang="en-US" dirty="0"/>
              <a:t>It leads to significant improvement over the state of the art.</a:t>
            </a:r>
          </a:p>
        </p:txBody>
      </p:sp>
    </p:spTree>
    <p:extLst>
      <p:ext uri="{BB962C8B-B14F-4D97-AF65-F5344CB8AC3E}">
        <p14:creationId xmlns:p14="http://schemas.microsoft.com/office/powerpoint/2010/main" val="39380124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Thanks!</a:t>
            </a:r>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26408211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Detection VS. Regression</a:t>
            </a:r>
          </a:p>
        </p:txBody>
      </p:sp>
      <p:sp>
        <p:nvSpPr>
          <p:cNvPr id="3" name="Text Placeholder 2"/>
          <p:cNvSpPr>
            <a:spLocks noGrp="1"/>
          </p:cNvSpPr>
          <p:nvPr>
            <p:ph type="body" idx="1"/>
          </p:nvPr>
        </p:nvSpPr>
        <p:spPr/>
        <p:txBody>
          <a:bodyPr/>
          <a:lstStyle/>
          <a:p>
            <a:r>
              <a:rPr lang="en-US" dirty="0"/>
              <a:t>Detection</a:t>
            </a:r>
          </a:p>
        </p:txBody>
      </p:sp>
      <p:sp>
        <p:nvSpPr>
          <p:cNvPr id="4" name="Content Placeholder 3"/>
          <p:cNvSpPr>
            <a:spLocks noGrp="1"/>
          </p:cNvSpPr>
          <p:nvPr>
            <p:ph sz="half" idx="2"/>
          </p:nvPr>
        </p:nvSpPr>
        <p:spPr/>
        <p:txBody>
          <a:bodyPr/>
          <a:lstStyle/>
          <a:p>
            <a:r>
              <a:rPr lang="en-US" dirty="0"/>
              <a:t>Per-pixel classification</a:t>
            </a:r>
          </a:p>
          <a:p>
            <a:r>
              <a:rPr lang="en-US" dirty="0"/>
              <a:t>Output: likelihood score maps</a:t>
            </a:r>
          </a:p>
        </p:txBody>
      </p:sp>
      <p:sp>
        <p:nvSpPr>
          <p:cNvPr id="5" name="Text Placeholder 4"/>
          <p:cNvSpPr>
            <a:spLocks noGrp="1"/>
          </p:cNvSpPr>
          <p:nvPr>
            <p:ph type="body" sz="quarter" idx="3"/>
          </p:nvPr>
        </p:nvSpPr>
        <p:spPr/>
        <p:txBody>
          <a:bodyPr/>
          <a:lstStyle/>
          <a:p>
            <a:r>
              <a:rPr lang="en-US" dirty="0"/>
              <a:t>Regression</a:t>
            </a:r>
          </a:p>
        </p:txBody>
      </p:sp>
      <p:sp>
        <p:nvSpPr>
          <p:cNvPr id="6" name="Content Placeholder 5"/>
          <p:cNvSpPr>
            <a:spLocks noGrp="1"/>
          </p:cNvSpPr>
          <p:nvPr>
            <p:ph sz="quarter" idx="4"/>
          </p:nvPr>
        </p:nvSpPr>
        <p:spPr/>
        <p:txBody>
          <a:bodyPr/>
          <a:lstStyle/>
          <a:p>
            <a:r>
              <a:rPr lang="en-US" dirty="0"/>
              <a:t>Location regression</a:t>
            </a:r>
          </a:p>
          <a:p>
            <a:r>
              <a:rPr lang="en-US" dirty="0"/>
              <a:t>Output: key points location</a:t>
            </a:r>
          </a:p>
        </p:txBody>
      </p:sp>
      <p:pic>
        <p:nvPicPr>
          <p:cNvPr id="7" name="Content Placeholder 4"/>
          <p:cNvPicPr>
            <a:picLocks noChangeAspect="1"/>
          </p:cNvPicPr>
          <p:nvPr/>
        </p:nvPicPr>
        <p:blipFill>
          <a:blip r:embed="rId3"/>
          <a:stretch>
            <a:fillRect/>
          </a:stretch>
        </p:blipFill>
        <p:spPr>
          <a:xfrm>
            <a:off x="3494656" y="4421574"/>
            <a:ext cx="1732367" cy="1668206"/>
          </a:xfrm>
          <a:prstGeom prst="rect">
            <a:avLst/>
          </a:prstGeom>
        </p:spPr>
      </p:pic>
      <p:pic>
        <p:nvPicPr>
          <p:cNvPr id="8" name="Picture 7"/>
          <p:cNvPicPr>
            <a:picLocks noChangeAspect="1"/>
          </p:cNvPicPr>
          <p:nvPr/>
        </p:nvPicPr>
        <p:blipFill>
          <a:blip r:embed="rId4"/>
          <a:stretch>
            <a:fillRect/>
          </a:stretch>
        </p:blipFill>
        <p:spPr>
          <a:xfrm>
            <a:off x="839788" y="4421574"/>
            <a:ext cx="1668206" cy="1668206"/>
          </a:xfrm>
          <a:prstGeom prst="rect">
            <a:avLst/>
          </a:prstGeom>
        </p:spPr>
      </p:pic>
      <p:sp>
        <p:nvSpPr>
          <p:cNvPr id="9" name="Arrow: Right 8"/>
          <p:cNvSpPr/>
          <p:nvPr/>
        </p:nvSpPr>
        <p:spPr>
          <a:xfrm>
            <a:off x="2682619" y="4995862"/>
            <a:ext cx="637412" cy="48519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p:cNvPicPr>
            <a:picLocks noChangeAspect="1"/>
          </p:cNvPicPr>
          <p:nvPr/>
        </p:nvPicPr>
        <p:blipFill>
          <a:blip r:embed="rId5"/>
          <a:stretch>
            <a:fillRect/>
          </a:stretch>
        </p:blipFill>
        <p:spPr>
          <a:xfrm>
            <a:off x="8830681" y="4389904"/>
            <a:ext cx="1733858" cy="1735197"/>
          </a:xfrm>
          <a:prstGeom prst="rect">
            <a:avLst/>
          </a:prstGeom>
        </p:spPr>
      </p:pic>
      <p:pic>
        <p:nvPicPr>
          <p:cNvPr id="11" name="Picture 10"/>
          <p:cNvPicPr>
            <a:picLocks noChangeAspect="1"/>
          </p:cNvPicPr>
          <p:nvPr/>
        </p:nvPicPr>
        <p:blipFill>
          <a:blip r:embed="rId4"/>
          <a:stretch>
            <a:fillRect/>
          </a:stretch>
        </p:blipFill>
        <p:spPr>
          <a:xfrm>
            <a:off x="6176361" y="4421574"/>
            <a:ext cx="1668206" cy="1668206"/>
          </a:xfrm>
          <a:prstGeom prst="rect">
            <a:avLst/>
          </a:prstGeom>
        </p:spPr>
      </p:pic>
      <p:sp>
        <p:nvSpPr>
          <p:cNvPr id="12" name="Arrow: Right 11"/>
          <p:cNvSpPr/>
          <p:nvPr/>
        </p:nvSpPr>
        <p:spPr>
          <a:xfrm>
            <a:off x="8018918" y="4966786"/>
            <a:ext cx="637412" cy="48519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4CC1B5DF-A963-4B6F-A3E4-919C7364EFE3}"/>
              </a:ext>
            </a:extLst>
          </p:cNvPr>
          <p:cNvPicPr>
            <a:picLocks noChangeAspect="1"/>
          </p:cNvPicPr>
          <p:nvPr/>
        </p:nvPicPr>
        <p:blipFill>
          <a:blip r:embed="rId6"/>
          <a:stretch>
            <a:fillRect/>
          </a:stretch>
        </p:blipFill>
        <p:spPr>
          <a:xfrm>
            <a:off x="3788613" y="6218528"/>
            <a:ext cx="280291" cy="204379"/>
          </a:xfrm>
          <a:prstGeom prst="rect">
            <a:avLst/>
          </a:prstGeom>
        </p:spPr>
      </p:pic>
      <p:pic>
        <p:nvPicPr>
          <p:cNvPr id="21" name="Picture 20">
            <a:extLst>
              <a:ext uri="{FF2B5EF4-FFF2-40B4-BE49-F238E27FC236}">
                <a16:creationId xmlns:a16="http://schemas.microsoft.com/office/drawing/2014/main" id="{4842B74E-8ED1-48E3-BB6D-DBF3D17D71B8}"/>
              </a:ext>
            </a:extLst>
          </p:cNvPr>
          <p:cNvPicPr>
            <a:picLocks noChangeAspect="1"/>
          </p:cNvPicPr>
          <p:nvPr/>
        </p:nvPicPr>
        <p:blipFill>
          <a:blip r:embed="rId7"/>
          <a:stretch>
            <a:fillRect/>
          </a:stretch>
        </p:blipFill>
        <p:spPr>
          <a:xfrm>
            <a:off x="9271982" y="6190231"/>
            <a:ext cx="257131" cy="227462"/>
          </a:xfrm>
          <a:prstGeom prst="rect">
            <a:avLst/>
          </a:prstGeom>
        </p:spPr>
      </p:pic>
      <p:sp>
        <p:nvSpPr>
          <p:cNvPr id="23" name="TextBox 22">
            <a:extLst>
              <a:ext uri="{FF2B5EF4-FFF2-40B4-BE49-F238E27FC236}">
                <a16:creationId xmlns:a16="http://schemas.microsoft.com/office/drawing/2014/main" id="{3E99A263-6129-48A5-BC51-009A3899E974}"/>
              </a:ext>
            </a:extLst>
          </p:cNvPr>
          <p:cNvSpPr txBox="1"/>
          <p:nvPr/>
        </p:nvSpPr>
        <p:spPr>
          <a:xfrm>
            <a:off x="3963943" y="6130793"/>
            <a:ext cx="1213867" cy="369332"/>
          </a:xfrm>
          <a:prstGeom prst="rect">
            <a:avLst/>
          </a:prstGeom>
          <a:noFill/>
        </p:spPr>
        <p:txBody>
          <a:bodyPr wrap="square" rtlCol="0">
            <a:spAutoFit/>
          </a:bodyPr>
          <a:lstStyle/>
          <a:p>
            <a:r>
              <a:rPr lang="en-US" altLang="zh-CN" dirty="0"/>
              <a:t>: Heatmap</a:t>
            </a:r>
            <a:endParaRPr lang="en-US" dirty="0"/>
          </a:p>
        </p:txBody>
      </p:sp>
      <p:sp>
        <p:nvSpPr>
          <p:cNvPr id="27" name="TextBox 26">
            <a:extLst>
              <a:ext uri="{FF2B5EF4-FFF2-40B4-BE49-F238E27FC236}">
                <a16:creationId xmlns:a16="http://schemas.microsoft.com/office/drawing/2014/main" id="{D917B299-4C42-4857-BA99-966487F85088}"/>
              </a:ext>
            </a:extLst>
          </p:cNvPr>
          <p:cNvSpPr txBox="1"/>
          <p:nvPr/>
        </p:nvSpPr>
        <p:spPr>
          <a:xfrm>
            <a:off x="9430624" y="6125101"/>
            <a:ext cx="789702" cy="369332"/>
          </a:xfrm>
          <a:prstGeom prst="rect">
            <a:avLst/>
          </a:prstGeom>
          <a:noFill/>
        </p:spPr>
        <p:txBody>
          <a:bodyPr wrap="square" rtlCol="0">
            <a:spAutoFit/>
          </a:bodyPr>
          <a:lstStyle/>
          <a:p>
            <a:r>
              <a:rPr lang="en-US" altLang="zh-CN" dirty="0"/>
              <a:t>: Joint</a:t>
            </a:r>
            <a:endParaRPr lang="en-US" dirty="0"/>
          </a:p>
        </p:txBody>
      </p:sp>
    </p:spTree>
    <p:extLst>
      <p:ext uri="{BB962C8B-B14F-4D97-AF65-F5344CB8AC3E}">
        <p14:creationId xmlns:p14="http://schemas.microsoft.com/office/powerpoint/2010/main" val="297309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10"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par>
                                <p:cTn id="20" presetID="10" presetClass="entr" presetSubtype="0" fill="hold" nodeType="with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3"/>
                                        </p:tgtEl>
                                        <p:attrNameLst>
                                          <p:attrName>style.visibility</p:attrName>
                                        </p:attrNameLst>
                                      </p:cBhvr>
                                      <p:to>
                                        <p:strVal val="visible"/>
                                      </p:to>
                                    </p:set>
                                    <p:animEffect transition="in" filter="fade">
                                      <p:cBhvr>
                                        <p:cTn id="25" dur="500"/>
                                        <p:tgtEl>
                                          <p:spTgt spid="2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6">
                                            <p:txEl>
                                              <p:pRg st="0" end="0"/>
                                            </p:txEl>
                                          </p:spTgt>
                                        </p:tgtEl>
                                        <p:attrNameLst>
                                          <p:attrName>style.visibility</p:attrName>
                                        </p:attrNameLst>
                                      </p:cBhvr>
                                      <p:to>
                                        <p:strVal val="visible"/>
                                      </p:to>
                                    </p:set>
                                    <p:animEffect transition="in" filter="fade">
                                      <p:cBhvr>
                                        <p:cTn id="30" dur="500"/>
                                        <p:tgtEl>
                                          <p:spTgt spid="6">
                                            <p:txEl>
                                              <p:pRg st="0" end="0"/>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6">
                                            <p:txEl>
                                              <p:pRg st="1" end="1"/>
                                            </p:txEl>
                                          </p:spTgt>
                                        </p:tgtEl>
                                        <p:attrNameLst>
                                          <p:attrName>style.visibility</p:attrName>
                                        </p:attrNameLst>
                                      </p:cBhvr>
                                      <p:to>
                                        <p:strVal val="visible"/>
                                      </p:to>
                                    </p:set>
                                    <p:animEffect transition="in" filter="fade">
                                      <p:cBhvr>
                                        <p:cTn id="33" dur="500"/>
                                        <p:tgtEl>
                                          <p:spTgt spid="6">
                                            <p:txEl>
                                              <p:pRg st="1" end="1"/>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fade">
                                      <p:cBhvr>
                                        <p:cTn id="36" dur="500"/>
                                        <p:tgtEl>
                                          <p:spTgt spid="10"/>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fade">
                                      <p:cBhvr>
                                        <p:cTn id="39" dur="500"/>
                                        <p:tgtEl>
                                          <p:spTgt spid="12"/>
                                        </p:tgtEl>
                                      </p:cBhvr>
                                    </p:animEffect>
                                  </p:childTnLst>
                                </p:cTn>
                              </p:par>
                              <p:par>
                                <p:cTn id="40" presetID="10" presetClass="entr" presetSubtype="0" fill="hold" nodeType="with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fade">
                                      <p:cBhvr>
                                        <p:cTn id="42" dur="500"/>
                                        <p:tgtEl>
                                          <p:spTgt spid="11"/>
                                        </p:tgtEl>
                                      </p:cBhvr>
                                    </p:animEffect>
                                  </p:childTnLst>
                                </p:cTn>
                              </p:par>
                              <p:par>
                                <p:cTn id="43" presetID="10" presetClass="entr" presetSubtype="0" fill="hold" nodeType="withEffect">
                                  <p:stCondLst>
                                    <p:cond delay="0"/>
                                  </p:stCondLst>
                                  <p:childTnLst>
                                    <p:set>
                                      <p:cBhvr>
                                        <p:cTn id="44" dur="1" fill="hold">
                                          <p:stCondLst>
                                            <p:cond delay="0"/>
                                          </p:stCondLst>
                                        </p:cTn>
                                        <p:tgtEl>
                                          <p:spTgt spid="21"/>
                                        </p:tgtEl>
                                        <p:attrNameLst>
                                          <p:attrName>style.visibility</p:attrName>
                                        </p:attrNameLst>
                                      </p:cBhvr>
                                      <p:to>
                                        <p:strVal val="visible"/>
                                      </p:to>
                                    </p:set>
                                    <p:animEffect transition="in" filter="fade">
                                      <p:cBhvr>
                                        <p:cTn id="45" dur="500"/>
                                        <p:tgtEl>
                                          <p:spTgt spid="21"/>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7"/>
                                        </p:tgtEl>
                                        <p:attrNameLst>
                                          <p:attrName>style.visibility</p:attrName>
                                        </p:attrNameLst>
                                      </p:cBhvr>
                                      <p:to>
                                        <p:strVal val="visible"/>
                                      </p:to>
                                    </p:set>
                                    <p:animEffect transition="in" filter="fade">
                                      <p:cBhvr>
                                        <p:cTn id="48"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animBg="1"/>
      <p:bldP spid="23" grpId="0"/>
      <p:bldP spid="2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Detection: Post-processing</a:t>
            </a:r>
          </a:p>
        </p:txBody>
      </p:sp>
      <p:sp>
        <p:nvSpPr>
          <p:cNvPr id="3" name="Text Placeholder 2"/>
          <p:cNvSpPr>
            <a:spLocks noGrp="1"/>
          </p:cNvSpPr>
          <p:nvPr>
            <p:ph type="body" idx="1"/>
          </p:nvPr>
        </p:nvSpPr>
        <p:spPr/>
        <p:txBody>
          <a:bodyPr/>
          <a:lstStyle/>
          <a:p>
            <a:r>
              <a:rPr lang="en-US" dirty="0"/>
              <a:t>Detection</a:t>
            </a:r>
          </a:p>
        </p:txBody>
      </p:sp>
      <p:sp>
        <p:nvSpPr>
          <p:cNvPr id="4" name="Content Placeholder 3"/>
          <p:cNvSpPr>
            <a:spLocks noGrp="1"/>
          </p:cNvSpPr>
          <p:nvPr>
            <p:ph sz="half" idx="2"/>
          </p:nvPr>
        </p:nvSpPr>
        <p:spPr/>
        <p:txBody>
          <a:bodyPr/>
          <a:lstStyle/>
          <a:p>
            <a:r>
              <a:rPr lang="en-US" dirty="0"/>
              <a:t>Per-pixel classification</a:t>
            </a:r>
          </a:p>
          <a:p>
            <a:r>
              <a:rPr lang="en-US" dirty="0"/>
              <a:t>Output: likelihood score maps</a:t>
            </a:r>
          </a:p>
        </p:txBody>
      </p:sp>
      <p:sp>
        <p:nvSpPr>
          <p:cNvPr id="5" name="Text Placeholder 4"/>
          <p:cNvSpPr>
            <a:spLocks noGrp="1"/>
          </p:cNvSpPr>
          <p:nvPr>
            <p:ph type="body" sz="quarter" idx="3"/>
          </p:nvPr>
        </p:nvSpPr>
        <p:spPr/>
        <p:txBody>
          <a:bodyPr/>
          <a:lstStyle/>
          <a:p>
            <a:r>
              <a:rPr lang="en-US" dirty="0"/>
              <a:t>Regression</a:t>
            </a:r>
          </a:p>
        </p:txBody>
      </p:sp>
      <p:sp>
        <p:nvSpPr>
          <p:cNvPr id="6" name="Content Placeholder 5"/>
          <p:cNvSpPr>
            <a:spLocks noGrp="1"/>
          </p:cNvSpPr>
          <p:nvPr>
            <p:ph sz="quarter" idx="4"/>
          </p:nvPr>
        </p:nvSpPr>
        <p:spPr/>
        <p:txBody>
          <a:bodyPr/>
          <a:lstStyle/>
          <a:p>
            <a:r>
              <a:rPr lang="en-US" dirty="0"/>
              <a:t>Location regression</a:t>
            </a:r>
          </a:p>
          <a:p>
            <a:r>
              <a:rPr lang="en-US" dirty="0"/>
              <a:t>Output: key points location</a:t>
            </a:r>
          </a:p>
        </p:txBody>
      </p:sp>
      <p:pic>
        <p:nvPicPr>
          <p:cNvPr id="7" name="Content Placeholder 4"/>
          <p:cNvPicPr>
            <a:picLocks noChangeAspect="1"/>
          </p:cNvPicPr>
          <p:nvPr/>
        </p:nvPicPr>
        <p:blipFill>
          <a:blip r:embed="rId3"/>
          <a:stretch>
            <a:fillRect/>
          </a:stretch>
        </p:blipFill>
        <p:spPr>
          <a:xfrm>
            <a:off x="3494656" y="4421574"/>
            <a:ext cx="1732367" cy="1668206"/>
          </a:xfrm>
          <a:prstGeom prst="rect">
            <a:avLst/>
          </a:prstGeom>
        </p:spPr>
      </p:pic>
      <p:pic>
        <p:nvPicPr>
          <p:cNvPr id="8" name="Picture 7"/>
          <p:cNvPicPr>
            <a:picLocks noChangeAspect="1"/>
          </p:cNvPicPr>
          <p:nvPr/>
        </p:nvPicPr>
        <p:blipFill>
          <a:blip r:embed="rId4"/>
          <a:stretch>
            <a:fillRect/>
          </a:stretch>
        </p:blipFill>
        <p:spPr>
          <a:xfrm>
            <a:off x="839788" y="4421574"/>
            <a:ext cx="1668206" cy="1668206"/>
          </a:xfrm>
          <a:prstGeom prst="rect">
            <a:avLst/>
          </a:prstGeom>
        </p:spPr>
      </p:pic>
      <p:sp>
        <p:nvSpPr>
          <p:cNvPr id="9" name="Arrow: Right 8"/>
          <p:cNvSpPr/>
          <p:nvPr/>
        </p:nvSpPr>
        <p:spPr>
          <a:xfrm>
            <a:off x="2682619" y="4995862"/>
            <a:ext cx="637412" cy="48519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p:cNvPicPr>
            <a:picLocks noChangeAspect="1"/>
          </p:cNvPicPr>
          <p:nvPr/>
        </p:nvPicPr>
        <p:blipFill>
          <a:blip r:embed="rId5"/>
          <a:stretch>
            <a:fillRect/>
          </a:stretch>
        </p:blipFill>
        <p:spPr>
          <a:xfrm>
            <a:off x="8830681" y="4389904"/>
            <a:ext cx="1733858" cy="1735197"/>
          </a:xfrm>
          <a:prstGeom prst="rect">
            <a:avLst/>
          </a:prstGeom>
        </p:spPr>
      </p:pic>
      <p:pic>
        <p:nvPicPr>
          <p:cNvPr id="20" name="Picture 19">
            <a:extLst>
              <a:ext uri="{FF2B5EF4-FFF2-40B4-BE49-F238E27FC236}">
                <a16:creationId xmlns:a16="http://schemas.microsoft.com/office/drawing/2014/main" id="{4CC1B5DF-A963-4B6F-A3E4-919C7364EFE3}"/>
              </a:ext>
            </a:extLst>
          </p:cNvPr>
          <p:cNvPicPr>
            <a:picLocks noChangeAspect="1"/>
          </p:cNvPicPr>
          <p:nvPr/>
        </p:nvPicPr>
        <p:blipFill>
          <a:blip r:embed="rId6"/>
          <a:stretch>
            <a:fillRect/>
          </a:stretch>
        </p:blipFill>
        <p:spPr>
          <a:xfrm>
            <a:off x="3788613" y="6218528"/>
            <a:ext cx="280291" cy="204379"/>
          </a:xfrm>
          <a:prstGeom prst="rect">
            <a:avLst/>
          </a:prstGeom>
        </p:spPr>
      </p:pic>
      <p:pic>
        <p:nvPicPr>
          <p:cNvPr id="21" name="Picture 20">
            <a:extLst>
              <a:ext uri="{FF2B5EF4-FFF2-40B4-BE49-F238E27FC236}">
                <a16:creationId xmlns:a16="http://schemas.microsoft.com/office/drawing/2014/main" id="{4842B74E-8ED1-48E3-BB6D-DBF3D17D71B8}"/>
              </a:ext>
            </a:extLst>
          </p:cNvPr>
          <p:cNvPicPr>
            <a:picLocks noChangeAspect="1"/>
          </p:cNvPicPr>
          <p:nvPr/>
        </p:nvPicPr>
        <p:blipFill>
          <a:blip r:embed="rId7"/>
          <a:stretch>
            <a:fillRect/>
          </a:stretch>
        </p:blipFill>
        <p:spPr>
          <a:xfrm>
            <a:off x="9271982" y="6190231"/>
            <a:ext cx="257131" cy="227462"/>
          </a:xfrm>
          <a:prstGeom prst="rect">
            <a:avLst/>
          </a:prstGeom>
        </p:spPr>
      </p:pic>
      <p:sp>
        <p:nvSpPr>
          <p:cNvPr id="23" name="TextBox 22">
            <a:extLst>
              <a:ext uri="{FF2B5EF4-FFF2-40B4-BE49-F238E27FC236}">
                <a16:creationId xmlns:a16="http://schemas.microsoft.com/office/drawing/2014/main" id="{3E99A263-6129-48A5-BC51-009A3899E974}"/>
              </a:ext>
            </a:extLst>
          </p:cNvPr>
          <p:cNvSpPr txBox="1"/>
          <p:nvPr/>
        </p:nvSpPr>
        <p:spPr>
          <a:xfrm>
            <a:off x="3963943" y="6130793"/>
            <a:ext cx="1213867" cy="369332"/>
          </a:xfrm>
          <a:prstGeom prst="rect">
            <a:avLst/>
          </a:prstGeom>
          <a:noFill/>
        </p:spPr>
        <p:txBody>
          <a:bodyPr wrap="square" rtlCol="0">
            <a:spAutoFit/>
          </a:bodyPr>
          <a:lstStyle/>
          <a:p>
            <a:r>
              <a:rPr lang="en-US" altLang="zh-CN" dirty="0"/>
              <a:t>: Heatmap</a:t>
            </a:r>
            <a:endParaRPr lang="en-US" dirty="0"/>
          </a:p>
        </p:txBody>
      </p:sp>
      <p:sp>
        <p:nvSpPr>
          <p:cNvPr id="27" name="TextBox 26">
            <a:extLst>
              <a:ext uri="{FF2B5EF4-FFF2-40B4-BE49-F238E27FC236}">
                <a16:creationId xmlns:a16="http://schemas.microsoft.com/office/drawing/2014/main" id="{D917B299-4C42-4857-BA99-966487F85088}"/>
              </a:ext>
            </a:extLst>
          </p:cNvPr>
          <p:cNvSpPr txBox="1"/>
          <p:nvPr/>
        </p:nvSpPr>
        <p:spPr>
          <a:xfrm>
            <a:off x="9430624" y="6125101"/>
            <a:ext cx="789702" cy="369332"/>
          </a:xfrm>
          <a:prstGeom prst="rect">
            <a:avLst/>
          </a:prstGeom>
          <a:noFill/>
        </p:spPr>
        <p:txBody>
          <a:bodyPr wrap="square" rtlCol="0">
            <a:spAutoFit/>
          </a:bodyPr>
          <a:lstStyle/>
          <a:p>
            <a:r>
              <a:rPr lang="en-US" altLang="zh-CN" dirty="0"/>
              <a:t>: Joint</a:t>
            </a:r>
            <a:endParaRPr lang="en-US" dirty="0"/>
          </a:p>
        </p:txBody>
      </p:sp>
      <p:pic>
        <p:nvPicPr>
          <p:cNvPr id="22" name="Picture 21">
            <a:extLst>
              <a:ext uri="{FF2B5EF4-FFF2-40B4-BE49-F238E27FC236}">
                <a16:creationId xmlns:a16="http://schemas.microsoft.com/office/drawing/2014/main" id="{BAA95D11-FEF7-4790-B06E-5AE465887958}"/>
              </a:ext>
            </a:extLst>
          </p:cNvPr>
          <p:cNvPicPr>
            <a:picLocks noChangeAspect="1"/>
          </p:cNvPicPr>
          <p:nvPr/>
        </p:nvPicPr>
        <p:blipFill>
          <a:blip r:embed="rId4"/>
          <a:stretch>
            <a:fillRect/>
          </a:stretch>
        </p:blipFill>
        <p:spPr>
          <a:xfrm>
            <a:off x="6176361" y="4421574"/>
            <a:ext cx="1668206" cy="1668206"/>
          </a:xfrm>
          <a:prstGeom prst="rect">
            <a:avLst/>
          </a:prstGeom>
        </p:spPr>
      </p:pic>
      <p:sp>
        <p:nvSpPr>
          <p:cNvPr id="24" name="Arrow: Right 23">
            <a:extLst>
              <a:ext uri="{FF2B5EF4-FFF2-40B4-BE49-F238E27FC236}">
                <a16:creationId xmlns:a16="http://schemas.microsoft.com/office/drawing/2014/main" id="{8FE1A2B8-0011-4615-8144-8DD8F37AAFBE}"/>
              </a:ext>
            </a:extLst>
          </p:cNvPr>
          <p:cNvSpPr/>
          <p:nvPr/>
        </p:nvSpPr>
        <p:spPr>
          <a:xfrm>
            <a:off x="8018918" y="4966786"/>
            <a:ext cx="637412" cy="48519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13420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2.70833E-6 4.81481E-6 L -0.09023 2.59259E-6 " pathEditMode="relative" rAng="0" ptsTypes="AA">
                                      <p:cBhvr>
                                        <p:cTn id="6" dur="2000" fill="hold"/>
                                        <p:tgtEl>
                                          <p:spTgt spid="10"/>
                                        </p:tgtEl>
                                        <p:attrNameLst>
                                          <p:attrName>ppt_x</p:attrName>
                                          <p:attrName>ppt_y</p:attrName>
                                        </p:attrNameLst>
                                      </p:cBhvr>
                                      <p:rCtr x="-4479" y="162"/>
                                    </p:animMotion>
                                  </p:childTnLst>
                                </p:cTn>
                              </p:par>
                              <p:par>
                                <p:cTn id="7" presetID="42" presetClass="path" presetSubtype="0" accel="50000" decel="50000" fill="hold" nodeType="withEffect">
                                  <p:stCondLst>
                                    <p:cond delay="0"/>
                                  </p:stCondLst>
                                  <p:childTnLst>
                                    <p:animMotion origin="layout" path="M -3.75E-6 -2.96296E-6 L -0.08555 -3.7037E-7 " pathEditMode="relative" rAng="0" ptsTypes="AA">
                                      <p:cBhvr>
                                        <p:cTn id="8" dur="2000" fill="hold"/>
                                        <p:tgtEl>
                                          <p:spTgt spid="21"/>
                                        </p:tgtEl>
                                        <p:attrNameLst>
                                          <p:attrName>ppt_x</p:attrName>
                                          <p:attrName>ppt_y</p:attrName>
                                        </p:attrNameLst>
                                      </p:cBhvr>
                                      <p:rCtr x="-4154" y="46"/>
                                    </p:animMotion>
                                  </p:childTnLst>
                                </p:cTn>
                              </p:par>
                              <p:par>
                                <p:cTn id="9" presetID="42" presetClass="path" presetSubtype="0" accel="50000" decel="50000" fill="hold" grpId="1" nodeType="withEffect">
                                  <p:stCondLst>
                                    <p:cond delay="0"/>
                                  </p:stCondLst>
                                  <p:childTnLst>
                                    <p:animMotion origin="layout" path="M -0.00078 2.59259E-6 L -0.08633 2.59259E-6 " pathEditMode="relative" rAng="0" ptsTypes="AA">
                                      <p:cBhvr>
                                        <p:cTn id="10" dur="2000" fill="hold"/>
                                        <p:tgtEl>
                                          <p:spTgt spid="27"/>
                                        </p:tgtEl>
                                        <p:attrNameLst>
                                          <p:attrName>ppt_x</p:attrName>
                                          <p:attrName>ppt_y</p:attrName>
                                        </p:attrNameLst>
                                      </p:cBhvr>
                                      <p:rCtr x="-4284" y="0"/>
                                    </p:animMotion>
                                  </p:childTnLst>
                                </p:cTn>
                              </p:par>
                              <p:par>
                                <p:cTn id="11" presetID="10" presetClass="exit" presetSubtype="0" fill="hold" grpId="0" nodeType="withEffect">
                                  <p:stCondLst>
                                    <p:cond delay="0"/>
                                  </p:stCondLst>
                                  <p:childTnLst>
                                    <p:animEffect transition="out" filter="fade">
                                      <p:cBhvr>
                                        <p:cTn id="12" dur="500"/>
                                        <p:tgtEl>
                                          <p:spTgt spid="5">
                                            <p:txEl>
                                              <p:pRg st="0" end="0"/>
                                            </p:txEl>
                                          </p:spTgt>
                                        </p:tgtEl>
                                      </p:cBhvr>
                                    </p:animEffect>
                                    <p:set>
                                      <p:cBhvr>
                                        <p:cTn id="13" dur="1" fill="hold">
                                          <p:stCondLst>
                                            <p:cond delay="499"/>
                                          </p:stCondLst>
                                        </p:cTn>
                                        <p:tgtEl>
                                          <p:spTgt spid="5">
                                            <p:txEl>
                                              <p:pRg st="0" end="0"/>
                                            </p:txEl>
                                          </p:spTgt>
                                        </p:tgtEl>
                                        <p:attrNameLst>
                                          <p:attrName>style.visibility</p:attrName>
                                        </p:attrNameLst>
                                      </p:cBhvr>
                                      <p:to>
                                        <p:strVal val="hidden"/>
                                      </p:to>
                                    </p:set>
                                  </p:childTnLst>
                                </p:cTn>
                              </p:par>
                              <p:par>
                                <p:cTn id="14" presetID="10" presetClass="exit" presetSubtype="0" fill="hold" grpId="0" nodeType="withEffect">
                                  <p:stCondLst>
                                    <p:cond delay="0"/>
                                  </p:stCondLst>
                                  <p:childTnLst>
                                    <p:animEffect transition="out" filter="fade">
                                      <p:cBhvr>
                                        <p:cTn id="15" dur="500"/>
                                        <p:tgtEl>
                                          <p:spTgt spid="6">
                                            <p:txEl>
                                              <p:pRg st="0" end="0"/>
                                            </p:txEl>
                                          </p:spTgt>
                                        </p:tgtEl>
                                      </p:cBhvr>
                                    </p:animEffect>
                                    <p:set>
                                      <p:cBhvr>
                                        <p:cTn id="16" dur="1" fill="hold">
                                          <p:stCondLst>
                                            <p:cond delay="499"/>
                                          </p:stCondLst>
                                        </p:cTn>
                                        <p:tgtEl>
                                          <p:spTgt spid="6">
                                            <p:txEl>
                                              <p:pRg st="0" end="0"/>
                                            </p:txEl>
                                          </p:spTgt>
                                        </p:tgtEl>
                                        <p:attrNameLst>
                                          <p:attrName>style.visibility</p:attrName>
                                        </p:attrNameLst>
                                      </p:cBhvr>
                                      <p:to>
                                        <p:strVal val="hidden"/>
                                      </p:to>
                                    </p:set>
                                  </p:childTnLst>
                                </p:cTn>
                              </p:par>
                              <p:par>
                                <p:cTn id="17" presetID="10" presetClass="exit" presetSubtype="0" fill="hold" grpId="0" nodeType="withEffect">
                                  <p:stCondLst>
                                    <p:cond delay="0"/>
                                  </p:stCondLst>
                                  <p:childTnLst>
                                    <p:animEffect transition="out" filter="fade">
                                      <p:cBhvr>
                                        <p:cTn id="18" dur="500"/>
                                        <p:tgtEl>
                                          <p:spTgt spid="6">
                                            <p:txEl>
                                              <p:pRg st="1" end="1"/>
                                            </p:txEl>
                                          </p:spTgt>
                                        </p:tgtEl>
                                      </p:cBhvr>
                                    </p:animEffect>
                                    <p:set>
                                      <p:cBhvr>
                                        <p:cTn id="19" dur="1" fill="hold">
                                          <p:stCondLst>
                                            <p:cond delay="499"/>
                                          </p:stCondLst>
                                        </p:cTn>
                                        <p:tgtEl>
                                          <p:spTgt spid="6">
                                            <p:txEl>
                                              <p:pRg st="1" end="1"/>
                                            </p:txEl>
                                          </p:spTgt>
                                        </p:tgtEl>
                                        <p:attrNameLst>
                                          <p:attrName>style.visibility</p:attrName>
                                        </p:attrNameLst>
                                      </p:cBhvr>
                                      <p:to>
                                        <p:strVal val="hidden"/>
                                      </p:to>
                                    </p:set>
                                  </p:childTnLst>
                                </p:cTn>
                              </p:par>
                              <p:par>
                                <p:cTn id="20" presetID="10" presetClass="exit" presetSubtype="0" fill="hold" nodeType="withEffect">
                                  <p:stCondLst>
                                    <p:cond delay="0"/>
                                  </p:stCondLst>
                                  <p:childTnLst>
                                    <p:animEffect transition="out" filter="fade">
                                      <p:cBhvr>
                                        <p:cTn id="21" dur="500"/>
                                        <p:tgtEl>
                                          <p:spTgt spid="22"/>
                                        </p:tgtEl>
                                      </p:cBhvr>
                                    </p:animEffect>
                                    <p:set>
                                      <p:cBhvr>
                                        <p:cTn id="22" dur="1" fill="hold">
                                          <p:stCondLst>
                                            <p:cond delay="499"/>
                                          </p:stCondLst>
                                        </p:cTn>
                                        <p:tgtEl>
                                          <p:spTgt spid="22"/>
                                        </p:tgtEl>
                                        <p:attrNameLst>
                                          <p:attrName>style.visibility</p:attrName>
                                        </p:attrNameLst>
                                      </p:cBhvr>
                                      <p:to>
                                        <p:strVal val="hidden"/>
                                      </p:to>
                                    </p:set>
                                  </p:childTnLst>
                                </p:cTn>
                              </p:par>
                              <p:par>
                                <p:cTn id="23" presetID="10" presetClass="exit" presetSubtype="0" fill="hold" grpId="0" nodeType="withEffect">
                                  <p:stCondLst>
                                    <p:cond delay="0"/>
                                  </p:stCondLst>
                                  <p:childTnLst>
                                    <p:animEffect transition="out" filter="fade">
                                      <p:cBhvr>
                                        <p:cTn id="24" dur="500"/>
                                        <p:tgtEl>
                                          <p:spTgt spid="24"/>
                                        </p:tgtEl>
                                      </p:cBhvr>
                                    </p:animEffect>
                                    <p:set>
                                      <p:cBhvr>
                                        <p:cTn id="25" dur="1" fill="hold">
                                          <p:stCondLst>
                                            <p:cond delay="499"/>
                                          </p:stCondLst>
                                        </p:cTn>
                                        <p:tgtEl>
                                          <p:spTgt spid="2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6" grpId="0" uiExpand="1" build="p"/>
      <p:bldP spid="27" grpId="1"/>
      <p:bldP spid="2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Straight Arrow Connector 26">
            <a:extLst>
              <a:ext uri="{FF2B5EF4-FFF2-40B4-BE49-F238E27FC236}">
                <a16:creationId xmlns:a16="http://schemas.microsoft.com/office/drawing/2014/main" id="{D89267C2-3CF7-4FF0-BFF3-777E5D56F485}"/>
              </a:ext>
            </a:extLst>
          </p:cNvPr>
          <p:cNvCxnSpPr>
            <a:cxnSpLocks/>
          </p:cNvCxnSpPr>
          <p:nvPr/>
        </p:nvCxnSpPr>
        <p:spPr>
          <a:xfrm flipH="1">
            <a:off x="2548415" y="5620868"/>
            <a:ext cx="848835"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dirty="0"/>
              <a:t>Detection: Post-processing</a:t>
            </a:r>
          </a:p>
        </p:txBody>
      </p:sp>
      <p:sp>
        <p:nvSpPr>
          <p:cNvPr id="3" name="Text Placeholder 2"/>
          <p:cNvSpPr>
            <a:spLocks noGrp="1"/>
          </p:cNvSpPr>
          <p:nvPr>
            <p:ph type="body" idx="1"/>
          </p:nvPr>
        </p:nvSpPr>
        <p:spPr/>
        <p:txBody>
          <a:bodyPr/>
          <a:lstStyle/>
          <a:p>
            <a:r>
              <a:rPr lang="en-US" dirty="0"/>
              <a:t>Detection</a:t>
            </a:r>
          </a:p>
        </p:txBody>
      </p:sp>
      <p:sp>
        <p:nvSpPr>
          <p:cNvPr id="4" name="Content Placeholder 3"/>
          <p:cNvSpPr>
            <a:spLocks noGrp="1"/>
          </p:cNvSpPr>
          <p:nvPr>
            <p:ph sz="half" idx="2"/>
          </p:nvPr>
        </p:nvSpPr>
        <p:spPr/>
        <p:txBody>
          <a:bodyPr/>
          <a:lstStyle/>
          <a:p>
            <a:r>
              <a:rPr lang="en-US" dirty="0"/>
              <a:t>Per-pixel classification</a:t>
            </a:r>
          </a:p>
          <a:p>
            <a:r>
              <a:rPr lang="en-US" dirty="0"/>
              <a:t>Output: likelihood score maps</a:t>
            </a:r>
          </a:p>
        </p:txBody>
      </p:sp>
      <p:pic>
        <p:nvPicPr>
          <p:cNvPr id="7" name="Content Placeholder 4"/>
          <p:cNvPicPr>
            <a:picLocks noChangeAspect="1"/>
          </p:cNvPicPr>
          <p:nvPr/>
        </p:nvPicPr>
        <p:blipFill>
          <a:blip r:embed="rId3"/>
          <a:stretch>
            <a:fillRect/>
          </a:stretch>
        </p:blipFill>
        <p:spPr>
          <a:xfrm>
            <a:off x="3494656" y="4421574"/>
            <a:ext cx="1732367" cy="1668206"/>
          </a:xfrm>
          <a:prstGeom prst="rect">
            <a:avLst/>
          </a:prstGeom>
        </p:spPr>
      </p:pic>
      <p:pic>
        <p:nvPicPr>
          <p:cNvPr id="8" name="Picture 7"/>
          <p:cNvPicPr>
            <a:picLocks noChangeAspect="1"/>
          </p:cNvPicPr>
          <p:nvPr/>
        </p:nvPicPr>
        <p:blipFill>
          <a:blip r:embed="rId4"/>
          <a:stretch>
            <a:fillRect/>
          </a:stretch>
        </p:blipFill>
        <p:spPr>
          <a:xfrm>
            <a:off x="839788" y="4421574"/>
            <a:ext cx="1668206" cy="1668206"/>
          </a:xfrm>
          <a:prstGeom prst="rect">
            <a:avLst/>
          </a:prstGeom>
        </p:spPr>
      </p:pic>
      <p:sp>
        <p:nvSpPr>
          <p:cNvPr id="9" name="Arrow: Right 8"/>
          <p:cNvSpPr/>
          <p:nvPr/>
        </p:nvSpPr>
        <p:spPr>
          <a:xfrm>
            <a:off x="2682619" y="4995862"/>
            <a:ext cx="637412" cy="48519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4CC1B5DF-A963-4B6F-A3E4-919C7364EFE3}"/>
              </a:ext>
            </a:extLst>
          </p:cNvPr>
          <p:cNvPicPr>
            <a:picLocks noChangeAspect="1"/>
          </p:cNvPicPr>
          <p:nvPr/>
        </p:nvPicPr>
        <p:blipFill>
          <a:blip r:embed="rId5"/>
          <a:stretch>
            <a:fillRect/>
          </a:stretch>
        </p:blipFill>
        <p:spPr>
          <a:xfrm>
            <a:off x="3788613" y="6218528"/>
            <a:ext cx="280291" cy="204379"/>
          </a:xfrm>
          <a:prstGeom prst="rect">
            <a:avLst/>
          </a:prstGeom>
        </p:spPr>
      </p:pic>
      <p:sp>
        <p:nvSpPr>
          <p:cNvPr id="23" name="TextBox 22">
            <a:extLst>
              <a:ext uri="{FF2B5EF4-FFF2-40B4-BE49-F238E27FC236}">
                <a16:creationId xmlns:a16="http://schemas.microsoft.com/office/drawing/2014/main" id="{3E99A263-6129-48A5-BC51-009A3899E974}"/>
              </a:ext>
            </a:extLst>
          </p:cNvPr>
          <p:cNvSpPr txBox="1"/>
          <p:nvPr/>
        </p:nvSpPr>
        <p:spPr>
          <a:xfrm>
            <a:off x="3963943" y="6130793"/>
            <a:ext cx="1213867" cy="369332"/>
          </a:xfrm>
          <a:prstGeom prst="rect">
            <a:avLst/>
          </a:prstGeom>
          <a:noFill/>
        </p:spPr>
        <p:txBody>
          <a:bodyPr wrap="square" rtlCol="0">
            <a:spAutoFit/>
          </a:bodyPr>
          <a:lstStyle/>
          <a:p>
            <a:r>
              <a:rPr lang="en-US" altLang="zh-CN" dirty="0"/>
              <a:t>: Heatmap</a:t>
            </a:r>
            <a:endParaRPr lang="en-US" dirty="0"/>
          </a:p>
        </p:txBody>
      </p:sp>
      <p:sp>
        <p:nvSpPr>
          <p:cNvPr id="19" name="Arrow: Right 18">
            <a:extLst>
              <a:ext uri="{FF2B5EF4-FFF2-40B4-BE49-F238E27FC236}">
                <a16:creationId xmlns:a16="http://schemas.microsoft.com/office/drawing/2014/main" id="{BBD47AE8-E492-410E-8E19-A57C30483C70}"/>
              </a:ext>
            </a:extLst>
          </p:cNvPr>
          <p:cNvSpPr/>
          <p:nvPr/>
        </p:nvSpPr>
        <p:spPr>
          <a:xfrm>
            <a:off x="6185058" y="4995862"/>
            <a:ext cx="637412" cy="48519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24">
            <a:extLst>
              <a:ext uri="{FF2B5EF4-FFF2-40B4-BE49-F238E27FC236}">
                <a16:creationId xmlns:a16="http://schemas.microsoft.com/office/drawing/2014/main" id="{6187C40F-8263-4B05-B54C-1F5104010663}"/>
              </a:ext>
            </a:extLst>
          </p:cNvPr>
          <p:cNvPicPr>
            <a:picLocks noChangeAspect="1"/>
          </p:cNvPicPr>
          <p:nvPr/>
        </p:nvPicPr>
        <p:blipFill>
          <a:blip r:embed="rId6"/>
          <a:stretch>
            <a:fillRect/>
          </a:stretch>
        </p:blipFill>
        <p:spPr>
          <a:xfrm>
            <a:off x="5578487" y="6286047"/>
            <a:ext cx="2021944" cy="372645"/>
          </a:xfrm>
          <a:prstGeom prst="rect">
            <a:avLst/>
          </a:prstGeom>
        </p:spPr>
      </p:pic>
      <p:sp>
        <p:nvSpPr>
          <p:cNvPr id="26" name="Rectangle: Rounded Corners 25">
            <a:extLst>
              <a:ext uri="{FF2B5EF4-FFF2-40B4-BE49-F238E27FC236}">
                <a16:creationId xmlns:a16="http://schemas.microsoft.com/office/drawing/2014/main" id="{758CDA8A-BD1E-4A11-AF8C-06F592F29B55}"/>
              </a:ext>
            </a:extLst>
          </p:cNvPr>
          <p:cNvSpPr/>
          <p:nvPr/>
        </p:nvSpPr>
        <p:spPr>
          <a:xfrm>
            <a:off x="5513294" y="6143570"/>
            <a:ext cx="2163057" cy="631038"/>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D8E506DE-6BC9-4D07-ABF2-C873A915A15C}"/>
              </a:ext>
            </a:extLst>
          </p:cNvPr>
          <p:cNvSpPr/>
          <p:nvPr/>
        </p:nvSpPr>
        <p:spPr>
          <a:xfrm>
            <a:off x="5313564" y="4000408"/>
            <a:ext cx="2362470" cy="945826"/>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rgbClr val="FF0000"/>
                </a:solidFill>
              </a:rPr>
              <a:t>Post-processing</a:t>
            </a:r>
          </a:p>
        </p:txBody>
      </p:sp>
      <p:pic>
        <p:nvPicPr>
          <p:cNvPr id="29" name="Picture 28">
            <a:extLst>
              <a:ext uri="{FF2B5EF4-FFF2-40B4-BE49-F238E27FC236}">
                <a16:creationId xmlns:a16="http://schemas.microsoft.com/office/drawing/2014/main" id="{D2F62F10-F712-41F9-89F9-E8E6939E254E}"/>
              </a:ext>
            </a:extLst>
          </p:cNvPr>
          <p:cNvPicPr>
            <a:picLocks noChangeAspect="1"/>
          </p:cNvPicPr>
          <p:nvPr/>
        </p:nvPicPr>
        <p:blipFill>
          <a:blip r:embed="rId7"/>
          <a:stretch>
            <a:fillRect/>
          </a:stretch>
        </p:blipFill>
        <p:spPr>
          <a:xfrm>
            <a:off x="7730405" y="4389904"/>
            <a:ext cx="1733858" cy="1735197"/>
          </a:xfrm>
          <a:prstGeom prst="rect">
            <a:avLst/>
          </a:prstGeom>
        </p:spPr>
      </p:pic>
      <p:pic>
        <p:nvPicPr>
          <p:cNvPr id="30" name="Picture 29">
            <a:extLst>
              <a:ext uri="{FF2B5EF4-FFF2-40B4-BE49-F238E27FC236}">
                <a16:creationId xmlns:a16="http://schemas.microsoft.com/office/drawing/2014/main" id="{2FB72A8E-D82C-4E86-99B8-D14979D175A5}"/>
              </a:ext>
            </a:extLst>
          </p:cNvPr>
          <p:cNvPicPr>
            <a:picLocks noChangeAspect="1"/>
          </p:cNvPicPr>
          <p:nvPr/>
        </p:nvPicPr>
        <p:blipFill>
          <a:blip r:embed="rId8"/>
          <a:stretch>
            <a:fillRect/>
          </a:stretch>
        </p:blipFill>
        <p:spPr>
          <a:xfrm>
            <a:off x="8228985" y="6190231"/>
            <a:ext cx="257131" cy="227462"/>
          </a:xfrm>
          <a:prstGeom prst="rect">
            <a:avLst/>
          </a:prstGeom>
        </p:spPr>
      </p:pic>
      <p:sp>
        <p:nvSpPr>
          <p:cNvPr id="31" name="TextBox 30">
            <a:extLst>
              <a:ext uri="{FF2B5EF4-FFF2-40B4-BE49-F238E27FC236}">
                <a16:creationId xmlns:a16="http://schemas.microsoft.com/office/drawing/2014/main" id="{7EFDE806-70A5-409D-B9B6-D847A35658F9}"/>
              </a:ext>
            </a:extLst>
          </p:cNvPr>
          <p:cNvSpPr txBox="1"/>
          <p:nvPr/>
        </p:nvSpPr>
        <p:spPr>
          <a:xfrm>
            <a:off x="8387627" y="6125101"/>
            <a:ext cx="789702" cy="369332"/>
          </a:xfrm>
          <a:prstGeom prst="rect">
            <a:avLst/>
          </a:prstGeom>
          <a:noFill/>
        </p:spPr>
        <p:txBody>
          <a:bodyPr wrap="square" rtlCol="0">
            <a:spAutoFit/>
          </a:bodyPr>
          <a:lstStyle/>
          <a:p>
            <a:r>
              <a:rPr lang="en-US" altLang="zh-CN" dirty="0"/>
              <a:t>: Joint</a:t>
            </a:r>
            <a:endParaRPr lang="en-US" dirty="0"/>
          </a:p>
        </p:txBody>
      </p:sp>
      <p:cxnSp>
        <p:nvCxnSpPr>
          <p:cNvPr id="17" name="Straight Connector 16">
            <a:extLst>
              <a:ext uri="{FF2B5EF4-FFF2-40B4-BE49-F238E27FC236}">
                <a16:creationId xmlns:a16="http://schemas.microsoft.com/office/drawing/2014/main" id="{D4724ACB-0085-47BD-ACEA-D680E359C913}"/>
              </a:ext>
            </a:extLst>
          </p:cNvPr>
          <p:cNvCxnSpPr>
            <a:cxnSpLocks/>
          </p:cNvCxnSpPr>
          <p:nvPr/>
        </p:nvCxnSpPr>
        <p:spPr>
          <a:xfrm>
            <a:off x="2902163" y="5592809"/>
            <a:ext cx="76414" cy="116945"/>
          </a:xfrm>
          <a:prstGeom prst="line">
            <a:avLst/>
          </a:prstGeom>
          <a:ln w="762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8258665C-FD93-476B-A7AE-A4E0A203ED27}"/>
              </a:ext>
            </a:extLst>
          </p:cNvPr>
          <p:cNvCxnSpPr>
            <a:cxnSpLocks/>
          </p:cNvCxnSpPr>
          <p:nvPr/>
        </p:nvCxnSpPr>
        <p:spPr>
          <a:xfrm flipV="1">
            <a:off x="2941842" y="5504956"/>
            <a:ext cx="167490" cy="204798"/>
          </a:xfrm>
          <a:prstGeom prst="line">
            <a:avLst/>
          </a:prstGeom>
          <a:ln w="76200">
            <a:solidFill>
              <a:srgbClr val="00B050"/>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EFD9DFE7-8BA8-4B58-8347-B9A5C84E1C30}"/>
              </a:ext>
            </a:extLst>
          </p:cNvPr>
          <p:cNvSpPr txBox="1"/>
          <p:nvPr/>
        </p:nvSpPr>
        <p:spPr>
          <a:xfrm>
            <a:off x="2511379" y="5664193"/>
            <a:ext cx="1034077" cy="307777"/>
          </a:xfrm>
          <a:prstGeom prst="rect">
            <a:avLst/>
          </a:prstGeom>
          <a:noFill/>
        </p:spPr>
        <p:txBody>
          <a:bodyPr wrap="square" rtlCol="0">
            <a:spAutoFit/>
          </a:bodyPr>
          <a:lstStyle/>
          <a:p>
            <a:r>
              <a:rPr lang="en-US" sz="1400" dirty="0">
                <a:solidFill>
                  <a:srgbClr val="00B050"/>
                </a:solidFill>
              </a:rPr>
              <a:t>BP to learn</a:t>
            </a:r>
          </a:p>
        </p:txBody>
      </p:sp>
      <p:sp>
        <p:nvSpPr>
          <p:cNvPr id="22" name="TextBox 21">
            <a:extLst>
              <a:ext uri="{FF2B5EF4-FFF2-40B4-BE49-F238E27FC236}">
                <a16:creationId xmlns:a16="http://schemas.microsoft.com/office/drawing/2014/main" id="{CFE00B9D-0EC3-4175-96A1-AA0FABC4081A}"/>
              </a:ext>
            </a:extLst>
          </p:cNvPr>
          <p:cNvSpPr txBox="1"/>
          <p:nvPr/>
        </p:nvSpPr>
        <p:spPr>
          <a:xfrm>
            <a:off x="3757009" y="3860492"/>
            <a:ext cx="1207660" cy="307777"/>
          </a:xfrm>
          <a:prstGeom prst="rect">
            <a:avLst/>
          </a:prstGeom>
          <a:noFill/>
        </p:spPr>
        <p:txBody>
          <a:bodyPr wrap="square" rtlCol="0">
            <a:spAutoFit/>
          </a:bodyPr>
          <a:lstStyle/>
          <a:p>
            <a:r>
              <a:rPr lang="en-US" sz="1400" dirty="0">
                <a:solidFill>
                  <a:srgbClr val="00B050"/>
                </a:solidFill>
              </a:rPr>
              <a:t>Heatmap Loss</a:t>
            </a:r>
          </a:p>
        </p:txBody>
      </p:sp>
      <p:cxnSp>
        <p:nvCxnSpPr>
          <p:cNvPr id="24" name="Straight Arrow Connector 23">
            <a:extLst>
              <a:ext uri="{FF2B5EF4-FFF2-40B4-BE49-F238E27FC236}">
                <a16:creationId xmlns:a16="http://schemas.microsoft.com/office/drawing/2014/main" id="{E9F0F86B-E45F-4ED1-9BF4-0FAF0CC1ABCE}"/>
              </a:ext>
            </a:extLst>
          </p:cNvPr>
          <p:cNvCxnSpPr>
            <a:cxnSpLocks/>
            <a:stCxn id="22" idx="2"/>
          </p:cNvCxnSpPr>
          <p:nvPr/>
        </p:nvCxnSpPr>
        <p:spPr>
          <a:xfrm>
            <a:off x="4360839" y="4168269"/>
            <a:ext cx="1" cy="253305"/>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38687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10" presetClass="entr" presetSubtype="0" fill="hold"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par>
                                <p:cTn id="11" presetID="10"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500"/>
                                        <p:tgtEl>
                                          <p:spTgt spid="18"/>
                                        </p:tgtEl>
                                      </p:cBhvr>
                                    </p:animEffect>
                                  </p:childTnLst>
                                </p:cTn>
                              </p:par>
                              <p:par>
                                <p:cTn id="14" presetID="10" presetClass="entr" presetSubtype="0" fill="hold" nodeType="with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fade">
                                      <p:cBhvr>
                                        <p:cTn id="16" dur="500"/>
                                        <p:tgtEl>
                                          <p:spTgt spid="1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fade">
                                      <p:cBhvr>
                                        <p:cTn id="19" dur="500"/>
                                        <p:tgtEl>
                                          <p:spTgt spid="21"/>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28"/>
                                        </p:tgtEl>
                                        <p:attrNameLst>
                                          <p:attrName>style.visibility</p:attrName>
                                        </p:attrNameLst>
                                      </p:cBhvr>
                                      <p:to>
                                        <p:strVal val="visible"/>
                                      </p:to>
                                    </p:set>
                                    <p:animEffect transition="in" filter="fade">
                                      <p:cBhvr>
                                        <p:cTn id="24" dur="500"/>
                                        <p:tgtEl>
                                          <p:spTgt spid="28"/>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500"/>
                                        <p:tgtEl>
                                          <p:spTgt spid="19"/>
                                        </p:tgtEl>
                                      </p:cBhvr>
                                    </p:animEffect>
                                  </p:childTnLst>
                                </p:cTn>
                              </p:par>
                              <p:par>
                                <p:cTn id="28" presetID="10" presetClass="entr" presetSubtype="0" fill="hold" nodeType="withEffect">
                                  <p:stCondLst>
                                    <p:cond delay="0"/>
                                  </p:stCondLst>
                                  <p:childTnLst>
                                    <p:set>
                                      <p:cBhvr>
                                        <p:cTn id="29" dur="1" fill="hold">
                                          <p:stCondLst>
                                            <p:cond delay="0"/>
                                          </p:stCondLst>
                                        </p:cTn>
                                        <p:tgtEl>
                                          <p:spTgt spid="25"/>
                                        </p:tgtEl>
                                        <p:attrNameLst>
                                          <p:attrName>style.visibility</p:attrName>
                                        </p:attrNameLst>
                                      </p:cBhvr>
                                      <p:to>
                                        <p:strVal val="visible"/>
                                      </p:to>
                                    </p:set>
                                    <p:animEffect transition="in" filter="fade">
                                      <p:cBhvr>
                                        <p:cTn id="30" dur="500"/>
                                        <p:tgtEl>
                                          <p:spTgt spid="25"/>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6"/>
                                        </p:tgtEl>
                                        <p:attrNameLst>
                                          <p:attrName>style.visibility</p:attrName>
                                        </p:attrNameLst>
                                      </p:cBhvr>
                                      <p:to>
                                        <p:strVal val="visible"/>
                                      </p:to>
                                    </p:set>
                                    <p:animEffect transition="in" filter="fade">
                                      <p:cBhvr>
                                        <p:cTn id="33"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6" grpId="0" animBg="1"/>
      <p:bldP spid="28" grpId="0" animBg="1"/>
      <p:bldP spid="21" grpId="0"/>
      <p:bldP spid="2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Straight Arrow Connector 26">
            <a:extLst>
              <a:ext uri="{FF2B5EF4-FFF2-40B4-BE49-F238E27FC236}">
                <a16:creationId xmlns:a16="http://schemas.microsoft.com/office/drawing/2014/main" id="{A521FFF4-7F4A-4193-9BE0-77DCF7EE0099}"/>
              </a:ext>
            </a:extLst>
          </p:cNvPr>
          <p:cNvCxnSpPr>
            <a:cxnSpLocks/>
          </p:cNvCxnSpPr>
          <p:nvPr/>
        </p:nvCxnSpPr>
        <p:spPr>
          <a:xfrm flipH="1">
            <a:off x="2548415" y="5620868"/>
            <a:ext cx="848835"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dirty="0"/>
              <a:t>Detection:</a:t>
            </a:r>
            <a:r>
              <a:rPr lang="zh-CN" altLang="en-US" dirty="0"/>
              <a:t> </a:t>
            </a:r>
            <a:r>
              <a:rPr lang="en-US" altLang="zh-CN" dirty="0"/>
              <a:t>Better</a:t>
            </a:r>
            <a:r>
              <a:rPr lang="zh-CN" altLang="en-US" dirty="0"/>
              <a:t> </a:t>
            </a:r>
            <a:r>
              <a:rPr lang="en-US" altLang="zh-CN" dirty="0"/>
              <a:t>performance</a:t>
            </a:r>
            <a:endParaRPr lang="en-US" dirty="0"/>
          </a:p>
        </p:txBody>
      </p:sp>
      <p:sp>
        <p:nvSpPr>
          <p:cNvPr id="3" name="Text Placeholder 2"/>
          <p:cNvSpPr>
            <a:spLocks noGrp="1"/>
          </p:cNvSpPr>
          <p:nvPr>
            <p:ph type="body" idx="1"/>
          </p:nvPr>
        </p:nvSpPr>
        <p:spPr/>
        <p:txBody>
          <a:bodyPr/>
          <a:lstStyle/>
          <a:p>
            <a:r>
              <a:rPr lang="en-US" dirty="0"/>
              <a:t>Detection</a:t>
            </a:r>
          </a:p>
        </p:txBody>
      </p:sp>
      <p:sp>
        <p:nvSpPr>
          <p:cNvPr id="4" name="Content Placeholder 3"/>
          <p:cNvSpPr>
            <a:spLocks noGrp="1"/>
          </p:cNvSpPr>
          <p:nvPr>
            <p:ph sz="half" idx="2"/>
          </p:nvPr>
        </p:nvSpPr>
        <p:spPr/>
        <p:txBody>
          <a:bodyPr/>
          <a:lstStyle/>
          <a:p>
            <a:r>
              <a:rPr lang="en-US" dirty="0"/>
              <a:t>Per-pixel classification</a:t>
            </a:r>
          </a:p>
          <a:p>
            <a:r>
              <a:rPr lang="en-US" dirty="0"/>
              <a:t>Output: likelihood score maps</a:t>
            </a:r>
          </a:p>
        </p:txBody>
      </p:sp>
      <p:pic>
        <p:nvPicPr>
          <p:cNvPr id="7" name="Content Placeholder 4"/>
          <p:cNvPicPr>
            <a:picLocks noChangeAspect="1"/>
          </p:cNvPicPr>
          <p:nvPr/>
        </p:nvPicPr>
        <p:blipFill>
          <a:blip r:embed="rId3"/>
          <a:stretch>
            <a:fillRect/>
          </a:stretch>
        </p:blipFill>
        <p:spPr>
          <a:xfrm>
            <a:off x="3494656" y="4421574"/>
            <a:ext cx="1732367" cy="1668206"/>
          </a:xfrm>
          <a:prstGeom prst="rect">
            <a:avLst/>
          </a:prstGeom>
        </p:spPr>
      </p:pic>
      <p:pic>
        <p:nvPicPr>
          <p:cNvPr id="8" name="Picture 7"/>
          <p:cNvPicPr>
            <a:picLocks noChangeAspect="1"/>
          </p:cNvPicPr>
          <p:nvPr/>
        </p:nvPicPr>
        <p:blipFill>
          <a:blip r:embed="rId4"/>
          <a:stretch>
            <a:fillRect/>
          </a:stretch>
        </p:blipFill>
        <p:spPr>
          <a:xfrm>
            <a:off x="839788" y="4421574"/>
            <a:ext cx="1668206" cy="1668206"/>
          </a:xfrm>
          <a:prstGeom prst="rect">
            <a:avLst/>
          </a:prstGeom>
        </p:spPr>
      </p:pic>
      <p:sp>
        <p:nvSpPr>
          <p:cNvPr id="9" name="Arrow: Right 8"/>
          <p:cNvSpPr/>
          <p:nvPr/>
        </p:nvSpPr>
        <p:spPr>
          <a:xfrm>
            <a:off x="2682619" y="4995862"/>
            <a:ext cx="637412" cy="48519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4CC1B5DF-A963-4B6F-A3E4-919C7364EFE3}"/>
              </a:ext>
            </a:extLst>
          </p:cNvPr>
          <p:cNvPicPr>
            <a:picLocks noChangeAspect="1"/>
          </p:cNvPicPr>
          <p:nvPr/>
        </p:nvPicPr>
        <p:blipFill>
          <a:blip r:embed="rId5"/>
          <a:stretch>
            <a:fillRect/>
          </a:stretch>
        </p:blipFill>
        <p:spPr>
          <a:xfrm>
            <a:off x="3788613" y="6218528"/>
            <a:ext cx="280291" cy="204379"/>
          </a:xfrm>
          <a:prstGeom prst="rect">
            <a:avLst/>
          </a:prstGeom>
        </p:spPr>
      </p:pic>
      <p:sp>
        <p:nvSpPr>
          <p:cNvPr id="23" name="TextBox 22">
            <a:extLst>
              <a:ext uri="{FF2B5EF4-FFF2-40B4-BE49-F238E27FC236}">
                <a16:creationId xmlns:a16="http://schemas.microsoft.com/office/drawing/2014/main" id="{3E99A263-6129-48A5-BC51-009A3899E974}"/>
              </a:ext>
            </a:extLst>
          </p:cNvPr>
          <p:cNvSpPr txBox="1"/>
          <p:nvPr/>
        </p:nvSpPr>
        <p:spPr>
          <a:xfrm>
            <a:off x="3963943" y="6130793"/>
            <a:ext cx="1213867" cy="369332"/>
          </a:xfrm>
          <a:prstGeom prst="rect">
            <a:avLst/>
          </a:prstGeom>
          <a:noFill/>
        </p:spPr>
        <p:txBody>
          <a:bodyPr wrap="square" rtlCol="0">
            <a:spAutoFit/>
          </a:bodyPr>
          <a:lstStyle/>
          <a:p>
            <a:r>
              <a:rPr lang="en-US" altLang="zh-CN" dirty="0"/>
              <a:t>: Heatmap</a:t>
            </a:r>
            <a:endParaRPr lang="en-US" dirty="0"/>
          </a:p>
        </p:txBody>
      </p:sp>
      <p:sp>
        <p:nvSpPr>
          <p:cNvPr id="31" name="Oval 30">
            <a:extLst>
              <a:ext uri="{FF2B5EF4-FFF2-40B4-BE49-F238E27FC236}">
                <a16:creationId xmlns:a16="http://schemas.microsoft.com/office/drawing/2014/main" id="{FBFBD71D-C86E-4165-96CD-C8A4F65368B4}"/>
              </a:ext>
            </a:extLst>
          </p:cNvPr>
          <p:cNvSpPr/>
          <p:nvPr/>
        </p:nvSpPr>
        <p:spPr>
          <a:xfrm>
            <a:off x="7896076" y="1559250"/>
            <a:ext cx="2329517" cy="945825"/>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FF0000"/>
                </a:solidFill>
              </a:rPr>
              <a:t>Better performance</a:t>
            </a:r>
          </a:p>
        </p:txBody>
      </p:sp>
      <p:sp>
        <p:nvSpPr>
          <p:cNvPr id="32" name="TextBox 31">
            <a:extLst>
              <a:ext uri="{FF2B5EF4-FFF2-40B4-BE49-F238E27FC236}">
                <a16:creationId xmlns:a16="http://schemas.microsoft.com/office/drawing/2014/main" id="{D8923855-BD7D-4AD2-82C5-58F8E94324EC}"/>
              </a:ext>
            </a:extLst>
          </p:cNvPr>
          <p:cNvSpPr txBox="1"/>
          <p:nvPr/>
        </p:nvSpPr>
        <p:spPr>
          <a:xfrm>
            <a:off x="6481942" y="2805853"/>
            <a:ext cx="5157787" cy="1077218"/>
          </a:xfrm>
          <a:prstGeom prst="rect">
            <a:avLst/>
          </a:prstGeom>
          <a:noFill/>
        </p:spPr>
        <p:txBody>
          <a:bodyPr wrap="square" rtlCol="0">
            <a:spAutoFit/>
          </a:bodyPr>
          <a:lstStyle/>
          <a:p>
            <a:r>
              <a:rPr lang="en-US" sz="1600" dirty="0">
                <a:solidFill>
                  <a:srgbClr val="7030A0"/>
                </a:solidFill>
              </a:rPr>
              <a:t>Divide and Conquer</a:t>
            </a:r>
            <a:r>
              <a:rPr lang="en-US" sz="1600" dirty="0"/>
              <a:t>: It divides the joint </a:t>
            </a:r>
            <a:r>
              <a:rPr lang="en-US" sz="1600" dirty="0">
                <a:solidFill>
                  <a:srgbClr val="FF0000"/>
                </a:solidFill>
              </a:rPr>
              <a:t>localization task</a:t>
            </a:r>
            <a:r>
              <a:rPr lang="en-US" sz="1600" dirty="0"/>
              <a:t> into local </a:t>
            </a:r>
            <a:r>
              <a:rPr lang="en-US" altLang="zh-CN" sz="1600" dirty="0">
                <a:solidFill>
                  <a:srgbClr val="00B050"/>
                </a:solidFill>
              </a:rPr>
              <a:t>image </a:t>
            </a:r>
            <a:r>
              <a:rPr lang="en-US" sz="1600" dirty="0">
                <a:solidFill>
                  <a:srgbClr val="00B050"/>
                </a:solidFill>
              </a:rPr>
              <a:t>classification tasks</a:t>
            </a:r>
            <a:r>
              <a:rPr lang="en-US" sz="1600" dirty="0"/>
              <a:t>. The latter is easier to train, because it effectively </a:t>
            </a:r>
            <a:r>
              <a:rPr lang="en-US" sz="1600" dirty="0">
                <a:solidFill>
                  <a:srgbClr val="7030A0"/>
                </a:solidFill>
              </a:rPr>
              <a:t>reduces the feature and target dimensions</a:t>
            </a:r>
            <a:r>
              <a:rPr lang="en-US" sz="1600" dirty="0"/>
              <a:t> for the gradient based learning system.</a:t>
            </a:r>
          </a:p>
        </p:txBody>
      </p:sp>
      <p:cxnSp>
        <p:nvCxnSpPr>
          <p:cNvPr id="33" name="Straight Arrow Connector 32">
            <a:extLst>
              <a:ext uri="{FF2B5EF4-FFF2-40B4-BE49-F238E27FC236}">
                <a16:creationId xmlns:a16="http://schemas.microsoft.com/office/drawing/2014/main" id="{60FDDB23-8F3A-4F9C-B33A-815345BFFF2C}"/>
              </a:ext>
            </a:extLst>
          </p:cNvPr>
          <p:cNvCxnSpPr>
            <a:cxnSpLocks/>
            <a:stCxn id="31" idx="4"/>
            <a:endCxn id="32" idx="0"/>
          </p:cNvCxnSpPr>
          <p:nvPr/>
        </p:nvCxnSpPr>
        <p:spPr>
          <a:xfrm>
            <a:off x="9060835" y="2505075"/>
            <a:ext cx="1" cy="300778"/>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pic>
        <p:nvPicPr>
          <p:cNvPr id="34" name="Picture 33">
            <a:extLst>
              <a:ext uri="{FF2B5EF4-FFF2-40B4-BE49-F238E27FC236}">
                <a16:creationId xmlns:a16="http://schemas.microsoft.com/office/drawing/2014/main" id="{9AA05BB4-326A-463F-86AD-7D42D54F6C2B}"/>
              </a:ext>
            </a:extLst>
          </p:cNvPr>
          <p:cNvPicPr>
            <a:picLocks noChangeAspect="1"/>
          </p:cNvPicPr>
          <p:nvPr/>
        </p:nvPicPr>
        <p:blipFill>
          <a:blip r:embed="rId6"/>
          <a:stretch>
            <a:fillRect/>
          </a:stretch>
        </p:blipFill>
        <p:spPr>
          <a:xfrm>
            <a:off x="7730405" y="4389904"/>
            <a:ext cx="1733858" cy="1735197"/>
          </a:xfrm>
          <a:prstGeom prst="rect">
            <a:avLst/>
          </a:prstGeom>
        </p:spPr>
      </p:pic>
      <p:sp>
        <p:nvSpPr>
          <p:cNvPr id="35" name="Arrow: Right 34">
            <a:extLst>
              <a:ext uri="{FF2B5EF4-FFF2-40B4-BE49-F238E27FC236}">
                <a16:creationId xmlns:a16="http://schemas.microsoft.com/office/drawing/2014/main" id="{0F19E6C9-9EEE-4DC6-8600-5CB4189D6E10}"/>
              </a:ext>
            </a:extLst>
          </p:cNvPr>
          <p:cNvSpPr/>
          <p:nvPr/>
        </p:nvSpPr>
        <p:spPr>
          <a:xfrm>
            <a:off x="6185058" y="4995862"/>
            <a:ext cx="637412" cy="48519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Picture 35">
            <a:extLst>
              <a:ext uri="{FF2B5EF4-FFF2-40B4-BE49-F238E27FC236}">
                <a16:creationId xmlns:a16="http://schemas.microsoft.com/office/drawing/2014/main" id="{271B95C0-8D06-4C5B-8042-A106221960D2}"/>
              </a:ext>
            </a:extLst>
          </p:cNvPr>
          <p:cNvPicPr>
            <a:picLocks noChangeAspect="1"/>
          </p:cNvPicPr>
          <p:nvPr/>
        </p:nvPicPr>
        <p:blipFill>
          <a:blip r:embed="rId7"/>
          <a:stretch>
            <a:fillRect/>
          </a:stretch>
        </p:blipFill>
        <p:spPr>
          <a:xfrm>
            <a:off x="5578487" y="6286047"/>
            <a:ext cx="2021944" cy="372645"/>
          </a:xfrm>
          <a:prstGeom prst="rect">
            <a:avLst/>
          </a:prstGeom>
        </p:spPr>
      </p:pic>
      <p:sp>
        <p:nvSpPr>
          <p:cNvPr id="37" name="Rectangle: Rounded Corners 36">
            <a:extLst>
              <a:ext uri="{FF2B5EF4-FFF2-40B4-BE49-F238E27FC236}">
                <a16:creationId xmlns:a16="http://schemas.microsoft.com/office/drawing/2014/main" id="{F50786C1-DBCF-4077-94FD-B3366F8F1E94}"/>
              </a:ext>
            </a:extLst>
          </p:cNvPr>
          <p:cNvSpPr/>
          <p:nvPr/>
        </p:nvSpPr>
        <p:spPr>
          <a:xfrm>
            <a:off x="5513294" y="6143570"/>
            <a:ext cx="2163057" cy="631038"/>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8" name="Picture 37">
            <a:extLst>
              <a:ext uri="{FF2B5EF4-FFF2-40B4-BE49-F238E27FC236}">
                <a16:creationId xmlns:a16="http://schemas.microsoft.com/office/drawing/2014/main" id="{3E8BB451-DA11-4B9B-AA1F-0EAB55441092}"/>
              </a:ext>
            </a:extLst>
          </p:cNvPr>
          <p:cNvPicPr>
            <a:picLocks noChangeAspect="1"/>
          </p:cNvPicPr>
          <p:nvPr/>
        </p:nvPicPr>
        <p:blipFill>
          <a:blip r:embed="rId8"/>
          <a:stretch>
            <a:fillRect/>
          </a:stretch>
        </p:blipFill>
        <p:spPr>
          <a:xfrm>
            <a:off x="8228985" y="6190231"/>
            <a:ext cx="257131" cy="227462"/>
          </a:xfrm>
          <a:prstGeom prst="rect">
            <a:avLst/>
          </a:prstGeom>
        </p:spPr>
      </p:pic>
      <p:sp>
        <p:nvSpPr>
          <p:cNvPr id="39" name="TextBox 38">
            <a:extLst>
              <a:ext uri="{FF2B5EF4-FFF2-40B4-BE49-F238E27FC236}">
                <a16:creationId xmlns:a16="http://schemas.microsoft.com/office/drawing/2014/main" id="{E4131726-76EE-4CA8-AED2-6751EA44688E}"/>
              </a:ext>
            </a:extLst>
          </p:cNvPr>
          <p:cNvSpPr txBox="1"/>
          <p:nvPr/>
        </p:nvSpPr>
        <p:spPr>
          <a:xfrm>
            <a:off x="8387627" y="6125101"/>
            <a:ext cx="789702" cy="369332"/>
          </a:xfrm>
          <a:prstGeom prst="rect">
            <a:avLst/>
          </a:prstGeom>
          <a:noFill/>
        </p:spPr>
        <p:txBody>
          <a:bodyPr wrap="square" rtlCol="0">
            <a:spAutoFit/>
          </a:bodyPr>
          <a:lstStyle/>
          <a:p>
            <a:r>
              <a:rPr lang="en-US" altLang="zh-CN" dirty="0"/>
              <a:t>: Joint</a:t>
            </a:r>
            <a:endParaRPr lang="en-US" dirty="0"/>
          </a:p>
        </p:txBody>
      </p:sp>
      <p:sp>
        <p:nvSpPr>
          <p:cNvPr id="46" name="Oval 45">
            <a:extLst>
              <a:ext uri="{FF2B5EF4-FFF2-40B4-BE49-F238E27FC236}">
                <a16:creationId xmlns:a16="http://schemas.microsoft.com/office/drawing/2014/main" id="{B6BC845F-095F-4C34-BDC5-C0BE7DC73388}"/>
              </a:ext>
            </a:extLst>
          </p:cNvPr>
          <p:cNvSpPr/>
          <p:nvPr/>
        </p:nvSpPr>
        <p:spPr>
          <a:xfrm>
            <a:off x="5313564" y="4000408"/>
            <a:ext cx="2362470" cy="945826"/>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rgbClr val="FF0000"/>
                </a:solidFill>
              </a:rPr>
              <a:t>Post-processing</a:t>
            </a:r>
          </a:p>
        </p:txBody>
      </p:sp>
      <p:cxnSp>
        <p:nvCxnSpPr>
          <p:cNvPr id="21" name="Straight Connector 20">
            <a:extLst>
              <a:ext uri="{FF2B5EF4-FFF2-40B4-BE49-F238E27FC236}">
                <a16:creationId xmlns:a16="http://schemas.microsoft.com/office/drawing/2014/main" id="{6F6247FC-76B4-4802-9236-23F69236A0ED}"/>
              </a:ext>
            </a:extLst>
          </p:cNvPr>
          <p:cNvCxnSpPr>
            <a:cxnSpLocks/>
          </p:cNvCxnSpPr>
          <p:nvPr/>
        </p:nvCxnSpPr>
        <p:spPr>
          <a:xfrm>
            <a:off x="2902163" y="5592809"/>
            <a:ext cx="76414" cy="116945"/>
          </a:xfrm>
          <a:prstGeom prst="line">
            <a:avLst/>
          </a:prstGeom>
          <a:ln w="762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9345085C-7C3B-4AA9-8D63-DC8DC74B98C8}"/>
              </a:ext>
            </a:extLst>
          </p:cNvPr>
          <p:cNvCxnSpPr>
            <a:cxnSpLocks/>
          </p:cNvCxnSpPr>
          <p:nvPr/>
        </p:nvCxnSpPr>
        <p:spPr>
          <a:xfrm flipV="1">
            <a:off x="2941842" y="5504956"/>
            <a:ext cx="167490" cy="204798"/>
          </a:xfrm>
          <a:prstGeom prst="line">
            <a:avLst/>
          </a:prstGeom>
          <a:ln w="76200">
            <a:solidFill>
              <a:srgbClr val="00B050"/>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422890C7-C6BB-409B-8593-8E4DCD26E208}"/>
              </a:ext>
            </a:extLst>
          </p:cNvPr>
          <p:cNvSpPr txBox="1"/>
          <p:nvPr/>
        </p:nvSpPr>
        <p:spPr>
          <a:xfrm>
            <a:off x="2511379" y="5664193"/>
            <a:ext cx="1034077" cy="307777"/>
          </a:xfrm>
          <a:prstGeom prst="rect">
            <a:avLst/>
          </a:prstGeom>
          <a:noFill/>
        </p:spPr>
        <p:txBody>
          <a:bodyPr wrap="square" rtlCol="0">
            <a:spAutoFit/>
          </a:bodyPr>
          <a:lstStyle/>
          <a:p>
            <a:r>
              <a:rPr lang="en-US" sz="1400" dirty="0">
                <a:solidFill>
                  <a:srgbClr val="00B050"/>
                </a:solidFill>
              </a:rPr>
              <a:t>BP to learn</a:t>
            </a:r>
          </a:p>
        </p:txBody>
      </p:sp>
      <p:sp>
        <p:nvSpPr>
          <p:cNvPr id="25" name="TextBox 24">
            <a:extLst>
              <a:ext uri="{FF2B5EF4-FFF2-40B4-BE49-F238E27FC236}">
                <a16:creationId xmlns:a16="http://schemas.microsoft.com/office/drawing/2014/main" id="{D436C425-67F7-42CF-8728-48C474DCC315}"/>
              </a:ext>
            </a:extLst>
          </p:cNvPr>
          <p:cNvSpPr txBox="1"/>
          <p:nvPr/>
        </p:nvSpPr>
        <p:spPr>
          <a:xfrm>
            <a:off x="3757009" y="3860492"/>
            <a:ext cx="1207660" cy="307777"/>
          </a:xfrm>
          <a:prstGeom prst="rect">
            <a:avLst/>
          </a:prstGeom>
          <a:noFill/>
        </p:spPr>
        <p:txBody>
          <a:bodyPr wrap="square" rtlCol="0">
            <a:spAutoFit/>
          </a:bodyPr>
          <a:lstStyle/>
          <a:p>
            <a:r>
              <a:rPr lang="en-US" sz="1400" dirty="0">
                <a:solidFill>
                  <a:srgbClr val="00B050"/>
                </a:solidFill>
              </a:rPr>
              <a:t>Heatmap Loss</a:t>
            </a:r>
          </a:p>
        </p:txBody>
      </p:sp>
      <p:cxnSp>
        <p:nvCxnSpPr>
          <p:cNvPr id="26" name="Straight Arrow Connector 25">
            <a:extLst>
              <a:ext uri="{FF2B5EF4-FFF2-40B4-BE49-F238E27FC236}">
                <a16:creationId xmlns:a16="http://schemas.microsoft.com/office/drawing/2014/main" id="{EC0DBC31-861B-4777-A458-7957B306C877}"/>
              </a:ext>
            </a:extLst>
          </p:cNvPr>
          <p:cNvCxnSpPr>
            <a:cxnSpLocks/>
            <a:stCxn id="25" idx="2"/>
          </p:cNvCxnSpPr>
          <p:nvPr/>
        </p:nvCxnSpPr>
        <p:spPr>
          <a:xfrm>
            <a:off x="4360839" y="4168269"/>
            <a:ext cx="1" cy="253305"/>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428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2"/>
                                        </p:tgtEl>
                                        <p:attrNameLst>
                                          <p:attrName>style.visibility</p:attrName>
                                        </p:attrNameLst>
                                      </p:cBhvr>
                                      <p:to>
                                        <p:strVal val="visible"/>
                                      </p:to>
                                    </p:set>
                                    <p:animEffect transition="in" filter="fade">
                                      <p:cBhvr>
                                        <p:cTn id="12" dur="500"/>
                                        <p:tgtEl>
                                          <p:spTgt spid="32"/>
                                        </p:tgtEl>
                                      </p:cBhvr>
                                    </p:animEffect>
                                  </p:childTnLst>
                                </p:cTn>
                              </p:par>
                              <p:par>
                                <p:cTn id="13" presetID="10" presetClass="entr" presetSubtype="0" fill="hold" nodeType="withEffect">
                                  <p:stCondLst>
                                    <p:cond delay="0"/>
                                  </p:stCondLst>
                                  <p:childTnLst>
                                    <p:set>
                                      <p:cBhvr>
                                        <p:cTn id="14" dur="1" fill="hold">
                                          <p:stCondLst>
                                            <p:cond delay="0"/>
                                          </p:stCondLst>
                                        </p:cTn>
                                        <p:tgtEl>
                                          <p:spTgt spid="33"/>
                                        </p:tgtEl>
                                        <p:attrNameLst>
                                          <p:attrName>style.visibility</p:attrName>
                                        </p:attrNameLst>
                                      </p:cBhvr>
                                      <p:to>
                                        <p:strVal val="visible"/>
                                      </p:to>
                                    </p:set>
                                    <p:animEffect transition="in" filter="fade">
                                      <p:cBhvr>
                                        <p:cTn id="15"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dirty="0"/>
              <a:t>Detection: Drawbacks</a:t>
            </a:r>
          </a:p>
        </p:txBody>
      </p:sp>
      <p:sp>
        <p:nvSpPr>
          <p:cNvPr id="3" name="Text Placeholder 2"/>
          <p:cNvSpPr>
            <a:spLocks noGrp="1"/>
          </p:cNvSpPr>
          <p:nvPr>
            <p:ph type="body" idx="1"/>
          </p:nvPr>
        </p:nvSpPr>
        <p:spPr>
          <a:xfrm>
            <a:off x="839788" y="1681163"/>
            <a:ext cx="5157787" cy="823912"/>
          </a:xfrm>
        </p:spPr>
        <p:txBody>
          <a:bodyPr/>
          <a:lstStyle/>
          <a:p>
            <a:r>
              <a:rPr lang="en-US" dirty="0"/>
              <a:t>Detection</a:t>
            </a:r>
          </a:p>
        </p:txBody>
      </p:sp>
      <p:sp>
        <p:nvSpPr>
          <p:cNvPr id="4" name="Content Placeholder 3"/>
          <p:cNvSpPr>
            <a:spLocks noGrp="1"/>
          </p:cNvSpPr>
          <p:nvPr>
            <p:ph sz="half" idx="2"/>
          </p:nvPr>
        </p:nvSpPr>
        <p:spPr>
          <a:xfrm>
            <a:off x="839788" y="2505075"/>
            <a:ext cx="5157787" cy="3684588"/>
          </a:xfrm>
        </p:spPr>
        <p:txBody>
          <a:bodyPr/>
          <a:lstStyle/>
          <a:p>
            <a:r>
              <a:rPr lang="en-US" dirty="0"/>
              <a:t>Per-pixel classification</a:t>
            </a:r>
          </a:p>
          <a:p>
            <a:r>
              <a:rPr lang="en-US" dirty="0"/>
              <a:t>Output: likelihood score maps</a:t>
            </a:r>
          </a:p>
        </p:txBody>
      </p:sp>
      <p:pic>
        <p:nvPicPr>
          <p:cNvPr id="7" name="Content Placeholder 4"/>
          <p:cNvPicPr>
            <a:picLocks noChangeAspect="1"/>
          </p:cNvPicPr>
          <p:nvPr/>
        </p:nvPicPr>
        <p:blipFill>
          <a:blip r:embed="rId3"/>
          <a:stretch>
            <a:fillRect/>
          </a:stretch>
        </p:blipFill>
        <p:spPr>
          <a:xfrm>
            <a:off x="3494656" y="4421574"/>
            <a:ext cx="1732367" cy="1668206"/>
          </a:xfrm>
          <a:prstGeom prst="rect">
            <a:avLst/>
          </a:prstGeom>
        </p:spPr>
      </p:pic>
      <p:pic>
        <p:nvPicPr>
          <p:cNvPr id="8" name="Picture 7"/>
          <p:cNvPicPr>
            <a:picLocks noChangeAspect="1"/>
          </p:cNvPicPr>
          <p:nvPr/>
        </p:nvPicPr>
        <p:blipFill>
          <a:blip r:embed="rId4"/>
          <a:stretch>
            <a:fillRect/>
          </a:stretch>
        </p:blipFill>
        <p:spPr>
          <a:xfrm>
            <a:off x="839788" y="4421574"/>
            <a:ext cx="1668206" cy="1668206"/>
          </a:xfrm>
          <a:prstGeom prst="rect">
            <a:avLst/>
          </a:prstGeom>
        </p:spPr>
      </p:pic>
      <p:sp>
        <p:nvSpPr>
          <p:cNvPr id="9" name="Arrow: Right 8"/>
          <p:cNvSpPr/>
          <p:nvPr/>
        </p:nvSpPr>
        <p:spPr>
          <a:xfrm>
            <a:off x="2682619" y="4995862"/>
            <a:ext cx="637412" cy="48519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p:cNvPicPr>
            <a:picLocks noChangeAspect="1"/>
          </p:cNvPicPr>
          <p:nvPr/>
        </p:nvPicPr>
        <p:blipFill>
          <a:blip r:embed="rId5"/>
          <a:stretch>
            <a:fillRect/>
          </a:stretch>
        </p:blipFill>
        <p:spPr>
          <a:xfrm>
            <a:off x="7730405" y="4389904"/>
            <a:ext cx="1733858" cy="1735197"/>
          </a:xfrm>
          <a:prstGeom prst="rect">
            <a:avLst/>
          </a:prstGeom>
        </p:spPr>
      </p:pic>
      <p:sp>
        <p:nvSpPr>
          <p:cNvPr id="22" name="Arrow: Right 21">
            <a:extLst>
              <a:ext uri="{FF2B5EF4-FFF2-40B4-BE49-F238E27FC236}">
                <a16:creationId xmlns:a16="http://schemas.microsoft.com/office/drawing/2014/main" id="{9A2C82CE-CC46-4B50-B0B4-609A5D96EFC6}"/>
              </a:ext>
            </a:extLst>
          </p:cNvPr>
          <p:cNvSpPr/>
          <p:nvPr/>
        </p:nvSpPr>
        <p:spPr>
          <a:xfrm>
            <a:off x="6185058" y="4995862"/>
            <a:ext cx="637412" cy="48519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a:extLst>
              <a:ext uri="{FF2B5EF4-FFF2-40B4-BE49-F238E27FC236}">
                <a16:creationId xmlns:a16="http://schemas.microsoft.com/office/drawing/2014/main" id="{DDDBFED1-2FF8-4277-AD17-8584B4F949DC}"/>
              </a:ext>
            </a:extLst>
          </p:cNvPr>
          <p:cNvPicPr>
            <a:picLocks noChangeAspect="1"/>
          </p:cNvPicPr>
          <p:nvPr/>
        </p:nvPicPr>
        <p:blipFill>
          <a:blip r:embed="rId6"/>
          <a:stretch>
            <a:fillRect/>
          </a:stretch>
        </p:blipFill>
        <p:spPr>
          <a:xfrm>
            <a:off x="5578487" y="6286047"/>
            <a:ext cx="2021944" cy="372645"/>
          </a:xfrm>
          <a:prstGeom prst="rect">
            <a:avLst/>
          </a:prstGeom>
        </p:spPr>
      </p:pic>
      <p:sp>
        <p:nvSpPr>
          <p:cNvPr id="24" name="Rectangle: Rounded Corners 23">
            <a:extLst>
              <a:ext uri="{FF2B5EF4-FFF2-40B4-BE49-F238E27FC236}">
                <a16:creationId xmlns:a16="http://schemas.microsoft.com/office/drawing/2014/main" id="{B0B5FA4E-0CB3-47F1-9E58-952430D469FD}"/>
              </a:ext>
            </a:extLst>
          </p:cNvPr>
          <p:cNvSpPr/>
          <p:nvPr/>
        </p:nvSpPr>
        <p:spPr>
          <a:xfrm>
            <a:off x="5513294" y="6143570"/>
            <a:ext cx="2163057" cy="631038"/>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a:extLst>
              <a:ext uri="{FF2B5EF4-FFF2-40B4-BE49-F238E27FC236}">
                <a16:creationId xmlns:a16="http://schemas.microsoft.com/office/drawing/2014/main" id="{66454535-FA90-413C-9709-954E93C8B293}"/>
              </a:ext>
            </a:extLst>
          </p:cNvPr>
          <p:cNvPicPr>
            <a:picLocks noChangeAspect="1"/>
          </p:cNvPicPr>
          <p:nvPr/>
        </p:nvPicPr>
        <p:blipFill>
          <a:blip r:embed="rId7"/>
          <a:stretch>
            <a:fillRect/>
          </a:stretch>
        </p:blipFill>
        <p:spPr>
          <a:xfrm>
            <a:off x="3788613" y="6218528"/>
            <a:ext cx="280291" cy="204379"/>
          </a:xfrm>
          <a:prstGeom prst="rect">
            <a:avLst/>
          </a:prstGeom>
        </p:spPr>
      </p:pic>
      <p:pic>
        <p:nvPicPr>
          <p:cNvPr id="28" name="Picture 27">
            <a:extLst>
              <a:ext uri="{FF2B5EF4-FFF2-40B4-BE49-F238E27FC236}">
                <a16:creationId xmlns:a16="http://schemas.microsoft.com/office/drawing/2014/main" id="{67982038-A9BE-452E-BBCF-038417CA8B12}"/>
              </a:ext>
            </a:extLst>
          </p:cNvPr>
          <p:cNvPicPr>
            <a:picLocks noChangeAspect="1"/>
          </p:cNvPicPr>
          <p:nvPr/>
        </p:nvPicPr>
        <p:blipFill>
          <a:blip r:embed="rId8"/>
          <a:stretch>
            <a:fillRect/>
          </a:stretch>
        </p:blipFill>
        <p:spPr>
          <a:xfrm>
            <a:off x="8228985" y="6190231"/>
            <a:ext cx="257131" cy="227462"/>
          </a:xfrm>
          <a:prstGeom prst="rect">
            <a:avLst/>
          </a:prstGeom>
        </p:spPr>
      </p:pic>
      <p:sp>
        <p:nvSpPr>
          <p:cNvPr id="31" name="TextBox 30">
            <a:extLst>
              <a:ext uri="{FF2B5EF4-FFF2-40B4-BE49-F238E27FC236}">
                <a16:creationId xmlns:a16="http://schemas.microsoft.com/office/drawing/2014/main" id="{E2820C82-8CA3-4A5C-8EA8-6E51847F3BF4}"/>
              </a:ext>
            </a:extLst>
          </p:cNvPr>
          <p:cNvSpPr txBox="1"/>
          <p:nvPr/>
        </p:nvSpPr>
        <p:spPr>
          <a:xfrm>
            <a:off x="3963943" y="6130793"/>
            <a:ext cx="1213867" cy="369332"/>
          </a:xfrm>
          <a:prstGeom prst="rect">
            <a:avLst/>
          </a:prstGeom>
          <a:noFill/>
        </p:spPr>
        <p:txBody>
          <a:bodyPr wrap="square" rtlCol="0">
            <a:spAutoFit/>
          </a:bodyPr>
          <a:lstStyle/>
          <a:p>
            <a:r>
              <a:rPr lang="en-US" altLang="zh-CN" dirty="0"/>
              <a:t>: Heatmap</a:t>
            </a:r>
            <a:endParaRPr lang="en-US" dirty="0"/>
          </a:p>
        </p:txBody>
      </p:sp>
      <p:sp>
        <p:nvSpPr>
          <p:cNvPr id="35" name="TextBox 34">
            <a:extLst>
              <a:ext uri="{FF2B5EF4-FFF2-40B4-BE49-F238E27FC236}">
                <a16:creationId xmlns:a16="http://schemas.microsoft.com/office/drawing/2014/main" id="{853F41C4-A212-4139-A9AB-7EE64DB0BB40}"/>
              </a:ext>
            </a:extLst>
          </p:cNvPr>
          <p:cNvSpPr txBox="1"/>
          <p:nvPr/>
        </p:nvSpPr>
        <p:spPr>
          <a:xfrm>
            <a:off x="8387627" y="6125101"/>
            <a:ext cx="789702" cy="369332"/>
          </a:xfrm>
          <a:prstGeom prst="rect">
            <a:avLst/>
          </a:prstGeom>
          <a:noFill/>
        </p:spPr>
        <p:txBody>
          <a:bodyPr wrap="square" rtlCol="0">
            <a:spAutoFit/>
          </a:bodyPr>
          <a:lstStyle/>
          <a:p>
            <a:r>
              <a:rPr lang="en-US" altLang="zh-CN" dirty="0"/>
              <a:t>: Joint</a:t>
            </a:r>
            <a:endParaRPr lang="en-US" dirty="0"/>
          </a:p>
        </p:txBody>
      </p:sp>
      <p:sp>
        <p:nvSpPr>
          <p:cNvPr id="36" name="Content Placeholder 3">
            <a:extLst>
              <a:ext uri="{FF2B5EF4-FFF2-40B4-BE49-F238E27FC236}">
                <a16:creationId xmlns:a16="http://schemas.microsoft.com/office/drawing/2014/main" id="{902A467D-9649-4393-B934-3BAA29AB07F9}"/>
              </a:ext>
            </a:extLst>
          </p:cNvPr>
          <p:cNvSpPr txBox="1">
            <a:spLocks/>
          </p:cNvSpPr>
          <p:nvPr/>
        </p:nvSpPr>
        <p:spPr>
          <a:xfrm>
            <a:off x="6782238" y="1690688"/>
            <a:ext cx="3958891" cy="146610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b="1" dirty="0"/>
              <a:t>Not-differentiable</a:t>
            </a:r>
          </a:p>
          <a:p>
            <a:r>
              <a:rPr lang="en-US" sz="2400" b="1" dirty="0"/>
              <a:t>Quantization error</a:t>
            </a:r>
          </a:p>
          <a:p>
            <a:r>
              <a:rPr lang="en-US" sz="2400" b="1" dirty="0"/>
              <a:t>Ambiguity</a:t>
            </a:r>
          </a:p>
        </p:txBody>
      </p:sp>
      <p:sp>
        <p:nvSpPr>
          <p:cNvPr id="37" name="Rectangle: Rounded Corners 36">
            <a:extLst>
              <a:ext uri="{FF2B5EF4-FFF2-40B4-BE49-F238E27FC236}">
                <a16:creationId xmlns:a16="http://schemas.microsoft.com/office/drawing/2014/main" id="{110EBE5B-1F5D-456D-A03B-3B035EF4604E}"/>
              </a:ext>
            </a:extLst>
          </p:cNvPr>
          <p:cNvSpPr/>
          <p:nvPr/>
        </p:nvSpPr>
        <p:spPr>
          <a:xfrm>
            <a:off x="6616248" y="1645398"/>
            <a:ext cx="4365517" cy="1466101"/>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8" name="Straight Arrow Connector 37">
            <a:extLst>
              <a:ext uri="{FF2B5EF4-FFF2-40B4-BE49-F238E27FC236}">
                <a16:creationId xmlns:a16="http://schemas.microsoft.com/office/drawing/2014/main" id="{CAE8FF3E-922D-4E40-BEEF-F8953A137BD0}"/>
              </a:ext>
            </a:extLst>
          </p:cNvPr>
          <p:cNvCxnSpPr>
            <a:cxnSpLocks/>
          </p:cNvCxnSpPr>
          <p:nvPr/>
        </p:nvCxnSpPr>
        <p:spPr>
          <a:xfrm flipH="1">
            <a:off x="5578487" y="5629833"/>
            <a:ext cx="1757082"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9" name="Multiplication Sign 38">
            <a:extLst>
              <a:ext uri="{FF2B5EF4-FFF2-40B4-BE49-F238E27FC236}">
                <a16:creationId xmlns:a16="http://schemas.microsoft.com/office/drawing/2014/main" id="{13A4B274-0F22-476A-87D0-BAD1C98BF577}"/>
              </a:ext>
            </a:extLst>
          </p:cNvPr>
          <p:cNvSpPr/>
          <p:nvPr/>
        </p:nvSpPr>
        <p:spPr>
          <a:xfrm>
            <a:off x="6328788" y="5489776"/>
            <a:ext cx="287460" cy="280113"/>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E2F26F62-DFE8-4B55-9C63-A80D9DB66A51}"/>
              </a:ext>
            </a:extLst>
          </p:cNvPr>
          <p:cNvSpPr txBox="1"/>
          <p:nvPr/>
        </p:nvSpPr>
        <p:spPr>
          <a:xfrm>
            <a:off x="5327864" y="5664193"/>
            <a:ext cx="2402541" cy="307777"/>
          </a:xfrm>
          <a:prstGeom prst="rect">
            <a:avLst/>
          </a:prstGeom>
          <a:noFill/>
        </p:spPr>
        <p:txBody>
          <a:bodyPr wrap="square" rtlCol="0">
            <a:spAutoFit/>
          </a:bodyPr>
          <a:lstStyle/>
          <a:p>
            <a:r>
              <a:rPr lang="en-US" sz="1400" dirty="0">
                <a:solidFill>
                  <a:srgbClr val="FF0000"/>
                </a:solidFill>
              </a:rPr>
              <a:t>Not a component of learning</a:t>
            </a:r>
          </a:p>
        </p:txBody>
      </p:sp>
      <p:cxnSp>
        <p:nvCxnSpPr>
          <p:cNvPr id="41" name="Straight Arrow Connector 40">
            <a:extLst>
              <a:ext uri="{FF2B5EF4-FFF2-40B4-BE49-F238E27FC236}">
                <a16:creationId xmlns:a16="http://schemas.microsoft.com/office/drawing/2014/main" id="{70B156A1-76B1-4320-B50F-1D9FA1C938F0}"/>
              </a:ext>
            </a:extLst>
          </p:cNvPr>
          <p:cNvCxnSpPr>
            <a:cxnSpLocks/>
          </p:cNvCxnSpPr>
          <p:nvPr/>
        </p:nvCxnSpPr>
        <p:spPr>
          <a:xfrm flipH="1">
            <a:off x="2548415" y="5620868"/>
            <a:ext cx="848835"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E90FA187-5C2F-4C46-9E41-ECE642EDFDC9}"/>
              </a:ext>
            </a:extLst>
          </p:cNvPr>
          <p:cNvCxnSpPr>
            <a:cxnSpLocks/>
          </p:cNvCxnSpPr>
          <p:nvPr/>
        </p:nvCxnSpPr>
        <p:spPr>
          <a:xfrm>
            <a:off x="2902163" y="5592809"/>
            <a:ext cx="76414" cy="116945"/>
          </a:xfrm>
          <a:prstGeom prst="line">
            <a:avLst/>
          </a:prstGeom>
          <a:ln w="762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FA39484C-F961-444F-8F12-227483BB8FE0}"/>
              </a:ext>
            </a:extLst>
          </p:cNvPr>
          <p:cNvCxnSpPr>
            <a:cxnSpLocks/>
          </p:cNvCxnSpPr>
          <p:nvPr/>
        </p:nvCxnSpPr>
        <p:spPr>
          <a:xfrm flipV="1">
            <a:off x="2941842" y="5504956"/>
            <a:ext cx="167490" cy="204798"/>
          </a:xfrm>
          <a:prstGeom prst="line">
            <a:avLst/>
          </a:prstGeom>
          <a:ln w="76200">
            <a:solidFill>
              <a:srgbClr val="00B050"/>
            </a:solidFill>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F2162A49-E08E-46E6-A178-2AA01ED22A0D}"/>
              </a:ext>
            </a:extLst>
          </p:cNvPr>
          <p:cNvSpPr txBox="1"/>
          <p:nvPr/>
        </p:nvSpPr>
        <p:spPr>
          <a:xfrm>
            <a:off x="2511379" y="5664193"/>
            <a:ext cx="1034077" cy="307777"/>
          </a:xfrm>
          <a:prstGeom prst="rect">
            <a:avLst/>
          </a:prstGeom>
          <a:noFill/>
        </p:spPr>
        <p:txBody>
          <a:bodyPr wrap="square" rtlCol="0">
            <a:spAutoFit/>
          </a:bodyPr>
          <a:lstStyle/>
          <a:p>
            <a:r>
              <a:rPr lang="en-US" sz="1400" dirty="0">
                <a:solidFill>
                  <a:srgbClr val="00B050"/>
                </a:solidFill>
              </a:rPr>
              <a:t>BP to learn</a:t>
            </a:r>
          </a:p>
        </p:txBody>
      </p:sp>
      <p:sp>
        <p:nvSpPr>
          <p:cNvPr id="45" name="TextBox 44">
            <a:extLst>
              <a:ext uri="{FF2B5EF4-FFF2-40B4-BE49-F238E27FC236}">
                <a16:creationId xmlns:a16="http://schemas.microsoft.com/office/drawing/2014/main" id="{6E6009CC-1DEA-4444-AC1C-FA12C273E5D6}"/>
              </a:ext>
            </a:extLst>
          </p:cNvPr>
          <p:cNvSpPr txBox="1"/>
          <p:nvPr/>
        </p:nvSpPr>
        <p:spPr>
          <a:xfrm>
            <a:off x="3757009" y="3860492"/>
            <a:ext cx="1207660" cy="307777"/>
          </a:xfrm>
          <a:prstGeom prst="rect">
            <a:avLst/>
          </a:prstGeom>
          <a:noFill/>
        </p:spPr>
        <p:txBody>
          <a:bodyPr wrap="square" rtlCol="0">
            <a:spAutoFit/>
          </a:bodyPr>
          <a:lstStyle/>
          <a:p>
            <a:r>
              <a:rPr lang="en-US" sz="1400" dirty="0">
                <a:solidFill>
                  <a:srgbClr val="00B050"/>
                </a:solidFill>
              </a:rPr>
              <a:t>Heatmap Loss</a:t>
            </a:r>
          </a:p>
        </p:txBody>
      </p:sp>
      <p:cxnSp>
        <p:nvCxnSpPr>
          <p:cNvPr id="46" name="Straight Arrow Connector 45">
            <a:extLst>
              <a:ext uri="{FF2B5EF4-FFF2-40B4-BE49-F238E27FC236}">
                <a16:creationId xmlns:a16="http://schemas.microsoft.com/office/drawing/2014/main" id="{95504B75-4FEB-4924-8BEE-C5A5893CF54A}"/>
              </a:ext>
            </a:extLst>
          </p:cNvPr>
          <p:cNvCxnSpPr>
            <a:cxnSpLocks/>
            <a:stCxn id="45" idx="2"/>
          </p:cNvCxnSpPr>
          <p:nvPr/>
        </p:nvCxnSpPr>
        <p:spPr>
          <a:xfrm>
            <a:off x="4360839" y="4168269"/>
            <a:ext cx="1" cy="253305"/>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32426215-F48E-47FC-904B-9F0C1F13EC5F}"/>
              </a:ext>
            </a:extLst>
          </p:cNvPr>
          <p:cNvSpPr txBox="1"/>
          <p:nvPr/>
        </p:nvSpPr>
        <p:spPr>
          <a:xfrm>
            <a:off x="8139999" y="3839562"/>
            <a:ext cx="909703" cy="307777"/>
          </a:xfrm>
          <a:prstGeom prst="rect">
            <a:avLst/>
          </a:prstGeom>
          <a:noFill/>
        </p:spPr>
        <p:txBody>
          <a:bodyPr wrap="square" rtlCol="0">
            <a:spAutoFit/>
          </a:bodyPr>
          <a:lstStyle/>
          <a:p>
            <a:r>
              <a:rPr lang="en-US" sz="1400" dirty="0">
                <a:solidFill>
                  <a:srgbClr val="FF0000"/>
                </a:solidFill>
              </a:rPr>
              <a:t>Joint Loss</a:t>
            </a:r>
          </a:p>
        </p:txBody>
      </p:sp>
      <p:cxnSp>
        <p:nvCxnSpPr>
          <p:cNvPr id="48" name="Straight Arrow Connector 47">
            <a:extLst>
              <a:ext uri="{FF2B5EF4-FFF2-40B4-BE49-F238E27FC236}">
                <a16:creationId xmlns:a16="http://schemas.microsoft.com/office/drawing/2014/main" id="{6CEAF2B8-EF56-4441-9A6F-77256386F036}"/>
              </a:ext>
            </a:extLst>
          </p:cNvPr>
          <p:cNvCxnSpPr>
            <a:cxnSpLocks/>
            <a:stCxn id="47" idx="2"/>
          </p:cNvCxnSpPr>
          <p:nvPr/>
        </p:nvCxnSpPr>
        <p:spPr>
          <a:xfrm>
            <a:off x="8594851" y="4147339"/>
            <a:ext cx="2483" cy="242565"/>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9" name="Multiplication Sign 48">
            <a:extLst>
              <a:ext uri="{FF2B5EF4-FFF2-40B4-BE49-F238E27FC236}">
                <a16:creationId xmlns:a16="http://schemas.microsoft.com/office/drawing/2014/main" id="{01E37247-27E5-44E6-89A4-3560CD91F521}"/>
              </a:ext>
            </a:extLst>
          </p:cNvPr>
          <p:cNvSpPr/>
          <p:nvPr/>
        </p:nvSpPr>
        <p:spPr>
          <a:xfrm>
            <a:off x="8451120" y="4097729"/>
            <a:ext cx="287460" cy="280113"/>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Tree>
    <p:extLst>
      <p:ext uri="{BB962C8B-B14F-4D97-AF65-F5344CB8AC3E}">
        <p14:creationId xmlns:p14="http://schemas.microsoft.com/office/powerpoint/2010/main" val="2410207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fade">
                                      <p:cBhvr>
                                        <p:cTn id="7" dur="500"/>
                                        <p:tgtEl>
                                          <p:spTgt spid="47"/>
                                        </p:tgtEl>
                                      </p:cBhvr>
                                    </p:animEffect>
                                  </p:childTnLst>
                                </p:cTn>
                              </p:par>
                              <p:par>
                                <p:cTn id="8" presetID="10" presetClass="entr" presetSubtype="0" fill="hold" nodeType="withEffect">
                                  <p:stCondLst>
                                    <p:cond delay="0"/>
                                  </p:stCondLst>
                                  <p:childTnLst>
                                    <p:set>
                                      <p:cBhvr>
                                        <p:cTn id="9" dur="1" fill="hold">
                                          <p:stCondLst>
                                            <p:cond delay="0"/>
                                          </p:stCondLst>
                                        </p:cTn>
                                        <p:tgtEl>
                                          <p:spTgt spid="48"/>
                                        </p:tgtEl>
                                        <p:attrNameLst>
                                          <p:attrName>style.visibility</p:attrName>
                                        </p:attrNameLst>
                                      </p:cBhvr>
                                      <p:to>
                                        <p:strVal val="visible"/>
                                      </p:to>
                                    </p:set>
                                    <p:animEffect transition="in" filter="fade">
                                      <p:cBhvr>
                                        <p:cTn id="10" dur="500"/>
                                        <p:tgtEl>
                                          <p:spTgt spid="4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9"/>
                                        </p:tgtEl>
                                        <p:attrNameLst>
                                          <p:attrName>style.visibility</p:attrName>
                                        </p:attrNameLst>
                                      </p:cBhvr>
                                      <p:to>
                                        <p:strVal val="visible"/>
                                      </p:to>
                                    </p:set>
                                    <p:animEffect transition="in" filter="fade">
                                      <p:cBhvr>
                                        <p:cTn id="13" dur="500"/>
                                        <p:tgtEl>
                                          <p:spTgt spid="4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9"/>
                                        </p:tgtEl>
                                        <p:attrNameLst>
                                          <p:attrName>style.visibility</p:attrName>
                                        </p:attrNameLst>
                                      </p:cBhvr>
                                      <p:to>
                                        <p:strVal val="visible"/>
                                      </p:to>
                                    </p:set>
                                    <p:animEffect transition="in" filter="fade">
                                      <p:cBhvr>
                                        <p:cTn id="18" dur="500"/>
                                        <p:tgtEl>
                                          <p:spTgt spid="39"/>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40"/>
                                        </p:tgtEl>
                                        <p:attrNameLst>
                                          <p:attrName>style.visibility</p:attrName>
                                        </p:attrNameLst>
                                      </p:cBhvr>
                                      <p:to>
                                        <p:strVal val="visible"/>
                                      </p:to>
                                    </p:set>
                                    <p:animEffect transition="in" filter="fade">
                                      <p:cBhvr>
                                        <p:cTn id="21" dur="500"/>
                                        <p:tgtEl>
                                          <p:spTgt spid="40"/>
                                        </p:tgtEl>
                                      </p:cBhvr>
                                    </p:animEffect>
                                  </p:childTnLst>
                                </p:cTn>
                              </p:par>
                              <p:par>
                                <p:cTn id="22" presetID="10" presetClass="entr" presetSubtype="0" fill="hold" nodeType="withEffect">
                                  <p:stCondLst>
                                    <p:cond delay="0"/>
                                  </p:stCondLst>
                                  <p:childTnLst>
                                    <p:set>
                                      <p:cBhvr>
                                        <p:cTn id="23" dur="1" fill="hold">
                                          <p:stCondLst>
                                            <p:cond delay="0"/>
                                          </p:stCondLst>
                                        </p:cTn>
                                        <p:tgtEl>
                                          <p:spTgt spid="38"/>
                                        </p:tgtEl>
                                        <p:attrNameLst>
                                          <p:attrName>style.visibility</p:attrName>
                                        </p:attrNameLst>
                                      </p:cBhvr>
                                      <p:to>
                                        <p:strVal val="visible"/>
                                      </p:to>
                                    </p:set>
                                    <p:animEffect transition="in" filter="fade">
                                      <p:cBhvr>
                                        <p:cTn id="24" dur="500"/>
                                        <p:tgtEl>
                                          <p:spTgt spid="38"/>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7"/>
                                        </p:tgtEl>
                                        <p:attrNameLst>
                                          <p:attrName>style.visibility</p:attrName>
                                        </p:attrNameLst>
                                      </p:cBhvr>
                                      <p:to>
                                        <p:strVal val="visible"/>
                                      </p:to>
                                    </p:set>
                                    <p:animEffect transition="in" filter="fade">
                                      <p:cBhvr>
                                        <p:cTn id="27" dur="500"/>
                                        <p:tgtEl>
                                          <p:spTgt spid="37"/>
                                        </p:tgtEl>
                                      </p:cBhvr>
                                    </p:animEffect>
                                  </p:childTnLst>
                                </p:cTn>
                              </p:par>
                              <p:par>
                                <p:cTn id="28" presetID="10" presetClass="entr" presetSubtype="0" fill="hold" nodeType="withEffect">
                                  <p:stCondLst>
                                    <p:cond delay="0"/>
                                  </p:stCondLst>
                                  <p:childTnLst>
                                    <p:set>
                                      <p:cBhvr>
                                        <p:cTn id="29" dur="1" fill="hold">
                                          <p:stCondLst>
                                            <p:cond delay="0"/>
                                          </p:stCondLst>
                                        </p:cTn>
                                        <p:tgtEl>
                                          <p:spTgt spid="36">
                                            <p:txEl>
                                              <p:pRg st="0" end="0"/>
                                            </p:txEl>
                                          </p:spTgt>
                                        </p:tgtEl>
                                        <p:attrNameLst>
                                          <p:attrName>style.visibility</p:attrName>
                                        </p:attrNameLst>
                                      </p:cBhvr>
                                      <p:to>
                                        <p:strVal val="visible"/>
                                      </p:to>
                                    </p:set>
                                    <p:animEffect transition="in" filter="fade">
                                      <p:cBhvr>
                                        <p:cTn id="30" dur="500"/>
                                        <p:tgtEl>
                                          <p:spTgt spid="36">
                                            <p:txEl>
                                              <p:pRg st="0" end="0"/>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6">
                                            <p:txEl>
                                              <p:pRg st="1" end="1"/>
                                            </p:txEl>
                                          </p:spTgt>
                                        </p:tgtEl>
                                        <p:attrNameLst>
                                          <p:attrName>style.visibility</p:attrName>
                                        </p:attrNameLst>
                                      </p:cBhvr>
                                      <p:to>
                                        <p:strVal val="visible"/>
                                      </p:to>
                                    </p:set>
                                    <p:animEffect transition="in" filter="fade">
                                      <p:cBhvr>
                                        <p:cTn id="35" dur="500"/>
                                        <p:tgtEl>
                                          <p:spTgt spid="36">
                                            <p:txEl>
                                              <p:pRg st="1" end="1"/>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36">
                                            <p:txEl>
                                              <p:pRg st="2" end="2"/>
                                            </p:txEl>
                                          </p:spTgt>
                                        </p:tgtEl>
                                        <p:attrNameLst>
                                          <p:attrName>style.visibility</p:attrName>
                                        </p:attrNameLst>
                                      </p:cBhvr>
                                      <p:to>
                                        <p:strVal val="visible"/>
                                      </p:to>
                                    </p:set>
                                    <p:animEffect transition="in" filter="fade">
                                      <p:cBhvr>
                                        <p:cTn id="40" dur="500"/>
                                        <p:tgtEl>
                                          <p:spTgt spid="3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9" grpId="0" animBg="1"/>
      <p:bldP spid="40" grpId="0"/>
      <p:bldP spid="47" grpId="0"/>
      <p:bldP spid="4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BF02B7-92BC-4BEA-B222-78C30DF49982}"/>
              </a:ext>
            </a:extLst>
          </p:cNvPr>
          <p:cNvSpPr>
            <a:spLocks noGrp="1"/>
          </p:cNvSpPr>
          <p:nvPr>
            <p:ph type="title"/>
          </p:nvPr>
        </p:nvSpPr>
        <p:spPr/>
        <p:txBody>
          <a:bodyPr/>
          <a:lstStyle/>
          <a:p>
            <a:r>
              <a:rPr lang="en-US" dirty="0"/>
              <a:t>Taking Maximum VS. Taking Expectation</a:t>
            </a:r>
          </a:p>
        </p:txBody>
      </p:sp>
      <p:sp>
        <p:nvSpPr>
          <p:cNvPr id="3" name="Text Placeholder 2">
            <a:extLst>
              <a:ext uri="{FF2B5EF4-FFF2-40B4-BE49-F238E27FC236}">
                <a16:creationId xmlns:a16="http://schemas.microsoft.com/office/drawing/2014/main" id="{BFA24BA3-ED3B-4C26-B563-E1BAF2002158}"/>
              </a:ext>
            </a:extLst>
          </p:cNvPr>
          <p:cNvSpPr>
            <a:spLocks noGrp="1"/>
          </p:cNvSpPr>
          <p:nvPr>
            <p:ph type="body" idx="1"/>
          </p:nvPr>
        </p:nvSpPr>
        <p:spPr>
          <a:xfrm>
            <a:off x="839788" y="2821359"/>
            <a:ext cx="5157787" cy="823912"/>
          </a:xfrm>
        </p:spPr>
        <p:txBody>
          <a:bodyPr/>
          <a:lstStyle/>
          <a:p>
            <a:r>
              <a:rPr lang="en-US" dirty="0"/>
              <a:t>Argmax</a:t>
            </a:r>
          </a:p>
        </p:txBody>
      </p:sp>
      <p:sp>
        <p:nvSpPr>
          <p:cNvPr id="5" name="Text Placeholder 4">
            <a:extLst>
              <a:ext uri="{FF2B5EF4-FFF2-40B4-BE49-F238E27FC236}">
                <a16:creationId xmlns:a16="http://schemas.microsoft.com/office/drawing/2014/main" id="{A4103461-0419-4E34-BBE2-A22C63DE147D}"/>
              </a:ext>
            </a:extLst>
          </p:cNvPr>
          <p:cNvSpPr>
            <a:spLocks noGrp="1"/>
          </p:cNvSpPr>
          <p:nvPr>
            <p:ph type="body" sz="quarter" idx="3"/>
          </p:nvPr>
        </p:nvSpPr>
        <p:spPr>
          <a:xfrm>
            <a:off x="6172200" y="2821359"/>
            <a:ext cx="5183188" cy="823912"/>
          </a:xfrm>
        </p:spPr>
        <p:txBody>
          <a:bodyPr/>
          <a:lstStyle/>
          <a:p>
            <a:r>
              <a:rPr lang="en-US" altLang="zh-CN" dirty="0"/>
              <a:t>I</a:t>
            </a:r>
            <a:r>
              <a:rPr lang="en-US" dirty="0"/>
              <a:t>ntegration</a:t>
            </a:r>
          </a:p>
        </p:txBody>
      </p:sp>
      <p:pic>
        <p:nvPicPr>
          <p:cNvPr id="7" name="Picture 6">
            <a:extLst>
              <a:ext uri="{FF2B5EF4-FFF2-40B4-BE49-F238E27FC236}">
                <a16:creationId xmlns:a16="http://schemas.microsoft.com/office/drawing/2014/main" id="{DC7A07B3-7C07-4D6D-A1A2-85B4BE4D78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31099" y="1690688"/>
            <a:ext cx="2628572" cy="2034286"/>
          </a:xfrm>
          <a:prstGeom prst="rect">
            <a:avLst/>
          </a:prstGeom>
        </p:spPr>
      </p:pic>
      <p:sp>
        <p:nvSpPr>
          <p:cNvPr id="9" name="TextBox 8">
            <a:extLst>
              <a:ext uri="{FF2B5EF4-FFF2-40B4-BE49-F238E27FC236}">
                <a16:creationId xmlns:a16="http://schemas.microsoft.com/office/drawing/2014/main" id="{2ED2FB04-D976-4E96-8DE7-FD8F36AB310A}"/>
              </a:ext>
            </a:extLst>
          </p:cNvPr>
          <p:cNvSpPr txBox="1"/>
          <p:nvPr/>
        </p:nvSpPr>
        <p:spPr>
          <a:xfrm>
            <a:off x="932330" y="1690688"/>
            <a:ext cx="6490446" cy="954107"/>
          </a:xfrm>
          <a:prstGeom prst="rect">
            <a:avLst/>
          </a:prstGeom>
          <a:noFill/>
        </p:spPr>
        <p:txBody>
          <a:bodyPr wrap="square" rtlCol="0">
            <a:spAutoFit/>
          </a:bodyPr>
          <a:lstStyle/>
          <a:p>
            <a:r>
              <a:rPr lang="en-US" sz="2800" dirty="0"/>
              <a:t>Example: Given the likelihood curve H(p), where is the most</a:t>
            </a:r>
            <a:r>
              <a:rPr lang="zh-CN" altLang="en-US" sz="2800" dirty="0"/>
              <a:t> </a:t>
            </a:r>
            <a:r>
              <a:rPr lang="en-US" altLang="zh-CN" sz="2800" dirty="0"/>
              <a:t>probable</a:t>
            </a:r>
            <a:r>
              <a:rPr lang="zh-CN" altLang="en-US" sz="2800" dirty="0"/>
              <a:t> </a:t>
            </a:r>
            <a:r>
              <a:rPr lang="en-US" altLang="zh-CN" sz="2800" dirty="0"/>
              <a:t>joint </a:t>
            </a:r>
            <a:r>
              <a:rPr lang="en-US" sz="2800" dirty="0"/>
              <a:t>location J?</a:t>
            </a:r>
          </a:p>
        </p:txBody>
      </p:sp>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8CDAF1FA-C54C-4E46-93D6-53E623300D9B}"/>
                  </a:ext>
                </a:extLst>
              </p:cNvPr>
              <p:cNvSpPr/>
              <p:nvPr/>
            </p:nvSpPr>
            <p:spPr>
              <a:xfrm>
                <a:off x="6197814" y="3871358"/>
                <a:ext cx="5528021" cy="1767792"/>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sSub>
                        <m:sSubPr>
                          <m:ctrlPr>
                            <a:rPr lang="en-US" sz="2400" i="1" dirty="0" smtClean="0">
                              <a:latin typeface="Cambria Math" panose="02040503050406030204" pitchFamily="18" charset="0"/>
                            </a:rPr>
                          </m:ctrlPr>
                        </m:sSubPr>
                        <m:e>
                          <m:r>
                            <a:rPr lang="en-US" sz="2400" i="1" dirty="0">
                              <a:latin typeface="Cambria Math" panose="02040503050406030204" pitchFamily="18" charset="0"/>
                            </a:rPr>
                            <m:t>𝐽</m:t>
                          </m:r>
                        </m:e>
                        <m:sub>
                          <m:r>
                            <a:rPr lang="en-US" sz="2400" b="0" i="1" dirty="0" smtClean="0">
                              <a:latin typeface="Cambria Math" panose="02040503050406030204" pitchFamily="18" charset="0"/>
                            </a:rPr>
                            <m:t>𝑖𝑛𝑡</m:t>
                          </m:r>
                        </m:sub>
                      </m:sSub>
                      <m:r>
                        <a:rPr lang="en-US" sz="2400" i="1" smtClean="0">
                          <a:latin typeface="Cambria Math" panose="02040503050406030204" pitchFamily="18" charset="0"/>
                        </a:rPr>
                        <m:t>= </m:t>
                      </m:r>
                      <m:nary>
                        <m:naryPr>
                          <m:chr m:val="∑"/>
                          <m:supHide m:val="on"/>
                          <m:ctrlPr>
                            <a:rPr lang="en-US" sz="2400" i="1">
                              <a:latin typeface="Cambria Math" panose="02040503050406030204" pitchFamily="18" charset="0"/>
                            </a:rPr>
                          </m:ctrlPr>
                        </m:naryPr>
                        <m:sub>
                          <m:r>
                            <m:rPr>
                              <m:brk m:alnAt="7"/>
                            </m:rPr>
                            <a:rPr lang="en-US" sz="2400" i="1">
                              <a:latin typeface="Cambria Math" panose="02040503050406030204" pitchFamily="18" charset="0"/>
                            </a:rPr>
                            <m:t>𝑝</m:t>
                          </m:r>
                        </m:sub>
                        <m:sup/>
                        <m:e>
                          <m:r>
                            <a:rPr lang="en-US" sz="2400" i="1">
                              <a:latin typeface="Cambria Math" panose="02040503050406030204" pitchFamily="18" charset="0"/>
                            </a:rPr>
                            <m:t>𝑝</m:t>
                          </m:r>
                          <m:r>
                            <a:rPr lang="en-US" sz="2400" i="1">
                              <a:latin typeface="Cambria Math" panose="02040503050406030204" pitchFamily="18" charset="0"/>
                            </a:rPr>
                            <m:t>∗</m:t>
                          </m:r>
                          <m:r>
                            <a:rPr lang="en-US" sz="2400" i="1">
                              <a:latin typeface="Cambria Math" panose="02040503050406030204" pitchFamily="18" charset="0"/>
                            </a:rPr>
                            <m:t>𝐻</m:t>
                          </m:r>
                          <m:r>
                            <a:rPr lang="en-US" sz="2400" i="1">
                              <a:latin typeface="Cambria Math" panose="02040503050406030204" pitchFamily="18" charset="0"/>
                            </a:rPr>
                            <m:t>(</m:t>
                          </m:r>
                          <m:r>
                            <a:rPr lang="en-US" sz="2400" i="1">
                              <a:latin typeface="Cambria Math" panose="02040503050406030204" pitchFamily="18" charset="0"/>
                            </a:rPr>
                            <m:t>𝑝</m:t>
                          </m:r>
                          <m:r>
                            <a:rPr lang="en-US" sz="2400" i="1">
                              <a:latin typeface="Cambria Math" panose="02040503050406030204" pitchFamily="18" charset="0"/>
                            </a:rPr>
                            <m:t>)</m:t>
                          </m:r>
                        </m:e>
                      </m:nary>
                    </m:oMath>
                  </m:oMathPara>
                </a14:m>
                <a:endParaRPr lang="en-US" altLang="zh-CN" sz="2400" dirty="0"/>
              </a:p>
              <a:p>
                <a:r>
                  <a:rPr lang="en-US" altLang="zh-CN" sz="2400" dirty="0"/>
                  <a:t>        = </a:t>
                </a:r>
                <a:r>
                  <a:rPr lang="en-US" sz="2400" dirty="0"/>
                  <a:t>0 * 0.2 + 1 * 0.4 + 2 * 0.3 + 3 * 0.1</a:t>
                </a:r>
              </a:p>
              <a:p>
                <a:r>
                  <a:rPr lang="en-US" sz="2400" dirty="0"/>
                  <a:t>        </a:t>
                </a:r>
                <a:r>
                  <a:rPr lang="en-US" altLang="zh-CN" sz="2400" dirty="0"/>
                  <a:t>= 1.3</a:t>
                </a:r>
                <a:endParaRPr lang="en-US" sz="2400" dirty="0"/>
              </a:p>
            </p:txBody>
          </p:sp>
        </mc:Choice>
        <mc:Fallback xmlns="">
          <p:sp>
            <p:nvSpPr>
              <p:cNvPr id="10" name="Rectangle 9">
                <a:extLst>
                  <a:ext uri="{FF2B5EF4-FFF2-40B4-BE49-F238E27FC236}">
                    <a16:creationId xmlns:a16="http://schemas.microsoft.com/office/drawing/2014/main" id="{8CDAF1FA-C54C-4E46-93D6-53E623300D9B}"/>
                  </a:ext>
                </a:extLst>
              </p:cNvPr>
              <p:cNvSpPr>
                <a:spLocks noRot="1" noChangeAspect="1" noMove="1" noResize="1" noEditPoints="1" noAdjustHandles="1" noChangeArrowheads="1" noChangeShapeType="1" noTextEdit="1"/>
              </p:cNvSpPr>
              <p:nvPr/>
            </p:nvSpPr>
            <p:spPr>
              <a:xfrm>
                <a:off x="6197814" y="3871358"/>
                <a:ext cx="5528021" cy="1767792"/>
              </a:xfrm>
              <a:prstGeom prst="rect">
                <a:avLst/>
              </a:prstGeom>
              <a:blipFill>
                <a:blip r:embed="rId4"/>
                <a:stretch>
                  <a:fillRect b="-689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FDA80CCC-357E-4ECF-B4DD-4AE822F59138}"/>
                  </a:ext>
                </a:extLst>
              </p:cNvPr>
              <p:cNvSpPr/>
              <p:nvPr/>
            </p:nvSpPr>
            <p:spPr>
              <a:xfrm>
                <a:off x="726862" y="4078656"/>
                <a:ext cx="3228063" cy="105022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i="1" dirty="0" smtClean="0">
                              <a:latin typeface="Cambria Math" panose="02040503050406030204" pitchFamily="18" charset="0"/>
                            </a:rPr>
                          </m:ctrlPr>
                        </m:sSubPr>
                        <m:e>
                          <m:r>
                            <a:rPr lang="en-US" sz="2400" b="0" i="1" dirty="0" smtClean="0">
                              <a:latin typeface="Cambria Math" panose="02040503050406030204" pitchFamily="18" charset="0"/>
                            </a:rPr>
                            <m:t>𝐽</m:t>
                          </m:r>
                        </m:e>
                        <m:sub>
                          <m:r>
                            <a:rPr lang="en-US" sz="2400" b="0" i="1" dirty="0" smtClean="0">
                              <a:latin typeface="Cambria Math" panose="02040503050406030204" pitchFamily="18" charset="0"/>
                            </a:rPr>
                            <m:t>𝑚𝑎𝑥</m:t>
                          </m:r>
                        </m:sub>
                      </m:sSub>
                      <m:r>
                        <a:rPr lang="en-US" sz="2400" i="1">
                          <a:latin typeface="Cambria Math" panose="02040503050406030204" pitchFamily="18" charset="0"/>
                        </a:rPr>
                        <m:t>=</m:t>
                      </m:r>
                      <m:func>
                        <m:funcPr>
                          <m:ctrlPr>
                            <a:rPr lang="en-US" sz="2400" i="1">
                              <a:latin typeface="Cambria Math" panose="02040503050406030204" pitchFamily="18" charset="0"/>
                            </a:rPr>
                          </m:ctrlPr>
                        </m:funcPr>
                        <m:fName>
                          <m:limLow>
                            <m:limLowPr>
                              <m:ctrlPr>
                                <a:rPr lang="en-US" sz="2400" i="1">
                                  <a:latin typeface="Cambria Math" panose="02040503050406030204" pitchFamily="18" charset="0"/>
                                </a:rPr>
                              </m:ctrlPr>
                            </m:limLowPr>
                            <m:e>
                              <m:r>
                                <a:rPr lang="en-US" sz="2400" i="1">
                                  <a:latin typeface="Cambria Math" panose="02040503050406030204" pitchFamily="18" charset="0"/>
                                </a:rPr>
                                <m:t>𝑎𝑟𝑔</m:t>
                              </m:r>
                              <m:r>
                                <m:rPr>
                                  <m:sty m:val="p"/>
                                </m:rPr>
                                <a:rPr lang="en-US" sz="2400">
                                  <a:latin typeface="Cambria Math" panose="02040503050406030204" pitchFamily="18" charset="0"/>
                                </a:rPr>
                                <m:t>max</m:t>
                              </m:r>
                            </m:e>
                            <m:lim>
                              <m:r>
                                <a:rPr lang="en-US" sz="2400" i="1">
                                  <a:latin typeface="Cambria Math" panose="02040503050406030204" pitchFamily="18" charset="0"/>
                                </a:rPr>
                                <m:t>𝑝</m:t>
                              </m:r>
                            </m:lim>
                          </m:limLow>
                        </m:fName>
                        <m:e>
                          <m:r>
                            <a:rPr lang="en-US" sz="2400" i="1">
                              <a:latin typeface="Cambria Math" panose="02040503050406030204" pitchFamily="18" charset="0"/>
                            </a:rPr>
                            <m:t>𝐻</m:t>
                          </m:r>
                          <m:r>
                            <a:rPr lang="en-US" sz="2400" i="1">
                              <a:latin typeface="Cambria Math" panose="02040503050406030204" pitchFamily="18" charset="0"/>
                            </a:rPr>
                            <m:t>(</m:t>
                          </m:r>
                          <m:r>
                            <a:rPr lang="en-US" sz="2400" i="1">
                              <a:latin typeface="Cambria Math" panose="02040503050406030204" pitchFamily="18" charset="0"/>
                            </a:rPr>
                            <m:t>𝑝</m:t>
                          </m:r>
                          <m:r>
                            <a:rPr lang="en-US" sz="2400" i="1">
                              <a:latin typeface="Cambria Math" panose="02040503050406030204" pitchFamily="18" charset="0"/>
                            </a:rPr>
                            <m:t>)</m:t>
                          </m:r>
                        </m:e>
                      </m:func>
                    </m:oMath>
                  </m:oMathPara>
                </a14:m>
                <a:endParaRPr lang="en-US" sz="2400" dirty="0"/>
              </a:p>
              <a:p>
                <a:r>
                  <a:rPr lang="en-US" sz="2400" dirty="0"/>
                  <a:t>             </a:t>
                </a:r>
                <a:r>
                  <a:rPr lang="en-US" altLang="zh-CN" sz="2400" dirty="0"/>
                  <a:t>= 1</a:t>
                </a:r>
                <a:endParaRPr lang="en-US" sz="2400" dirty="0"/>
              </a:p>
            </p:txBody>
          </p:sp>
        </mc:Choice>
        <mc:Fallback xmlns="">
          <p:sp>
            <p:nvSpPr>
              <p:cNvPr id="14" name="Rectangle 13">
                <a:extLst>
                  <a:ext uri="{FF2B5EF4-FFF2-40B4-BE49-F238E27FC236}">
                    <a16:creationId xmlns:a16="http://schemas.microsoft.com/office/drawing/2014/main" id="{FDA80CCC-357E-4ECF-B4DD-4AE822F59138}"/>
                  </a:ext>
                </a:extLst>
              </p:cNvPr>
              <p:cNvSpPr>
                <a:spLocks noRot="1" noChangeAspect="1" noMove="1" noResize="1" noEditPoints="1" noAdjustHandles="1" noChangeArrowheads="1" noChangeShapeType="1" noTextEdit="1"/>
              </p:cNvSpPr>
              <p:nvPr/>
            </p:nvSpPr>
            <p:spPr>
              <a:xfrm>
                <a:off x="726862" y="4078656"/>
                <a:ext cx="3228063" cy="1050224"/>
              </a:xfrm>
              <a:prstGeom prst="rect">
                <a:avLst/>
              </a:prstGeom>
              <a:blipFill>
                <a:blip r:embed="rId5"/>
                <a:stretch>
                  <a:fillRect b="-122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4AE96CA7-9F64-4EEE-9C62-42165F59347F}"/>
                  </a:ext>
                </a:extLst>
              </p:cNvPr>
              <p:cNvSpPr/>
              <p:nvPr/>
            </p:nvSpPr>
            <p:spPr>
              <a:xfrm>
                <a:off x="9482784" y="3034782"/>
                <a:ext cx="492764" cy="2616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1100" i="1" dirty="0">
                              <a:latin typeface="Cambria Math" panose="02040503050406030204" pitchFamily="18" charset="0"/>
                            </a:rPr>
                          </m:ctrlPr>
                        </m:sSubPr>
                        <m:e>
                          <m:r>
                            <a:rPr lang="en-US" sz="1100" i="1" dirty="0">
                              <a:latin typeface="Cambria Math" panose="02040503050406030204" pitchFamily="18" charset="0"/>
                            </a:rPr>
                            <m:t>𝐽</m:t>
                          </m:r>
                        </m:e>
                        <m:sub>
                          <m:r>
                            <a:rPr lang="en-US" sz="1100" i="1" dirty="0">
                              <a:latin typeface="Cambria Math" panose="02040503050406030204" pitchFamily="18" charset="0"/>
                            </a:rPr>
                            <m:t>𝑚𝑎𝑥</m:t>
                          </m:r>
                        </m:sub>
                      </m:sSub>
                    </m:oMath>
                  </m:oMathPara>
                </a14:m>
                <a:endParaRPr lang="en-US" sz="1100" dirty="0"/>
              </a:p>
            </p:txBody>
          </p:sp>
        </mc:Choice>
        <mc:Fallback xmlns="">
          <p:sp>
            <p:nvSpPr>
              <p:cNvPr id="16" name="Rectangle 15">
                <a:extLst>
                  <a:ext uri="{FF2B5EF4-FFF2-40B4-BE49-F238E27FC236}">
                    <a16:creationId xmlns:a16="http://schemas.microsoft.com/office/drawing/2014/main" id="{4AE96CA7-9F64-4EEE-9C62-42165F59347F}"/>
                  </a:ext>
                </a:extLst>
              </p:cNvPr>
              <p:cNvSpPr>
                <a:spLocks noRot="1" noChangeAspect="1" noMove="1" noResize="1" noEditPoints="1" noAdjustHandles="1" noChangeArrowheads="1" noChangeShapeType="1" noTextEdit="1"/>
              </p:cNvSpPr>
              <p:nvPr/>
            </p:nvSpPr>
            <p:spPr>
              <a:xfrm>
                <a:off x="9482784" y="3034782"/>
                <a:ext cx="492764" cy="261610"/>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D2D8B407-261F-4EDE-BC1A-B432D55BEAE7}"/>
                  </a:ext>
                </a:extLst>
              </p:cNvPr>
              <p:cNvSpPr/>
              <p:nvPr/>
            </p:nvSpPr>
            <p:spPr>
              <a:xfrm>
                <a:off x="9822218" y="3034782"/>
                <a:ext cx="420628" cy="2616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1100" i="1" dirty="0" smtClean="0">
                              <a:latin typeface="Cambria Math" panose="02040503050406030204" pitchFamily="18" charset="0"/>
                            </a:rPr>
                          </m:ctrlPr>
                        </m:sSubPr>
                        <m:e>
                          <m:r>
                            <a:rPr lang="en-US" sz="1100" i="1" dirty="0">
                              <a:latin typeface="Cambria Math" panose="02040503050406030204" pitchFamily="18" charset="0"/>
                            </a:rPr>
                            <m:t>𝐽</m:t>
                          </m:r>
                        </m:e>
                        <m:sub>
                          <m:r>
                            <a:rPr lang="en-US" sz="1100" b="0" i="1" dirty="0" smtClean="0">
                              <a:latin typeface="Cambria Math" panose="02040503050406030204" pitchFamily="18" charset="0"/>
                            </a:rPr>
                            <m:t>𝑖𝑛𝑡</m:t>
                          </m:r>
                        </m:sub>
                      </m:sSub>
                    </m:oMath>
                  </m:oMathPara>
                </a14:m>
                <a:endParaRPr lang="en-US" sz="1100" dirty="0"/>
              </a:p>
            </p:txBody>
          </p:sp>
        </mc:Choice>
        <mc:Fallback xmlns="">
          <p:sp>
            <p:nvSpPr>
              <p:cNvPr id="17" name="Rectangle 16">
                <a:extLst>
                  <a:ext uri="{FF2B5EF4-FFF2-40B4-BE49-F238E27FC236}">
                    <a16:creationId xmlns:a16="http://schemas.microsoft.com/office/drawing/2014/main" id="{D2D8B407-261F-4EDE-BC1A-B432D55BEAE7}"/>
                  </a:ext>
                </a:extLst>
              </p:cNvPr>
              <p:cNvSpPr>
                <a:spLocks noRot="1" noChangeAspect="1" noMove="1" noResize="1" noEditPoints="1" noAdjustHandles="1" noChangeArrowheads="1" noChangeShapeType="1" noTextEdit="1"/>
              </p:cNvSpPr>
              <p:nvPr/>
            </p:nvSpPr>
            <p:spPr>
              <a:xfrm>
                <a:off x="9822218" y="3034782"/>
                <a:ext cx="420628" cy="261610"/>
              </a:xfrm>
              <a:prstGeom prst="rect">
                <a:avLst/>
              </a:prstGeom>
              <a:blipFill>
                <a:blip r:embed="rId7"/>
                <a:stretch>
                  <a:fillRect/>
                </a:stretch>
              </a:blipFill>
            </p:spPr>
            <p:txBody>
              <a:bodyPr/>
              <a:lstStyle/>
              <a:p>
                <a:r>
                  <a:rPr lang="en-US">
                    <a:noFill/>
                  </a:rPr>
                  <a:t> </a:t>
                </a:r>
              </a:p>
            </p:txBody>
          </p:sp>
        </mc:Fallback>
      </mc:AlternateContent>
      <p:cxnSp>
        <p:nvCxnSpPr>
          <p:cNvPr id="19" name="Straight Connector 18">
            <a:extLst>
              <a:ext uri="{FF2B5EF4-FFF2-40B4-BE49-F238E27FC236}">
                <a16:creationId xmlns:a16="http://schemas.microsoft.com/office/drawing/2014/main" id="{74A85126-66C3-47C6-A626-502D5F456EA6}"/>
              </a:ext>
            </a:extLst>
          </p:cNvPr>
          <p:cNvCxnSpPr/>
          <p:nvPr/>
        </p:nvCxnSpPr>
        <p:spPr>
          <a:xfrm flipV="1">
            <a:off x="9752692" y="3296392"/>
            <a:ext cx="0" cy="6117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C3E27805-8154-4147-B8B1-68C8DD397681}"/>
              </a:ext>
            </a:extLst>
          </p:cNvPr>
          <p:cNvCxnSpPr/>
          <p:nvPr/>
        </p:nvCxnSpPr>
        <p:spPr>
          <a:xfrm flipV="1">
            <a:off x="9980310" y="3296391"/>
            <a:ext cx="0" cy="61171"/>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2B1954DC-5E17-4710-87DD-1EEB87B9AEC0}"/>
              </a:ext>
            </a:extLst>
          </p:cNvPr>
          <p:cNvSpPr/>
          <p:nvPr/>
        </p:nvSpPr>
        <p:spPr>
          <a:xfrm>
            <a:off x="9975548" y="2133607"/>
            <a:ext cx="450405" cy="461665"/>
          </a:xfrm>
          <a:prstGeom prst="rect">
            <a:avLst/>
          </a:prstGeom>
        </p:spPr>
        <p:txBody>
          <a:bodyPr wrap="square">
            <a:spAutoFit/>
          </a:bodyPr>
          <a:lstStyle/>
          <a:p>
            <a:r>
              <a:rPr lang="en-US" sz="2400" dirty="0"/>
              <a:t>J?</a:t>
            </a:r>
          </a:p>
        </p:txBody>
      </p:sp>
      <p:sp>
        <p:nvSpPr>
          <p:cNvPr id="22" name="Oval 21">
            <a:extLst>
              <a:ext uri="{FF2B5EF4-FFF2-40B4-BE49-F238E27FC236}">
                <a16:creationId xmlns:a16="http://schemas.microsoft.com/office/drawing/2014/main" id="{6F21FD99-BD81-44DB-A026-0B0BD5632EA3}"/>
              </a:ext>
            </a:extLst>
          </p:cNvPr>
          <p:cNvSpPr/>
          <p:nvPr/>
        </p:nvSpPr>
        <p:spPr>
          <a:xfrm>
            <a:off x="9676492" y="2632116"/>
            <a:ext cx="152400" cy="152400"/>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3E6B67AC-A162-456E-86DF-01A142329DD9}"/>
              </a:ext>
            </a:extLst>
          </p:cNvPr>
          <p:cNvSpPr/>
          <p:nvPr/>
        </p:nvSpPr>
        <p:spPr>
          <a:xfrm>
            <a:off x="8980742" y="2958582"/>
            <a:ext cx="152400" cy="152400"/>
          </a:xfrm>
          <a:prstGeom prst="ellipse">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E7726B84-204B-4B7D-9BC3-EA1DCBAD498E}"/>
              </a:ext>
            </a:extLst>
          </p:cNvPr>
          <p:cNvSpPr/>
          <p:nvPr/>
        </p:nvSpPr>
        <p:spPr>
          <a:xfrm>
            <a:off x="9676492" y="2632116"/>
            <a:ext cx="152400" cy="152400"/>
          </a:xfrm>
          <a:prstGeom prst="ellipse">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F9DCBC61-99E5-46FE-B019-6C1784599AB7}"/>
              </a:ext>
            </a:extLst>
          </p:cNvPr>
          <p:cNvSpPr/>
          <p:nvPr/>
        </p:nvSpPr>
        <p:spPr>
          <a:xfrm>
            <a:off x="10398010" y="2806182"/>
            <a:ext cx="152400" cy="152400"/>
          </a:xfrm>
          <a:prstGeom prst="ellipse">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C0C03A5A-0133-4C5E-8940-5D3AB18B6F13}"/>
              </a:ext>
            </a:extLst>
          </p:cNvPr>
          <p:cNvSpPr/>
          <p:nvPr/>
        </p:nvSpPr>
        <p:spPr>
          <a:xfrm>
            <a:off x="11107271" y="3115087"/>
            <a:ext cx="152400" cy="152400"/>
          </a:xfrm>
          <a:prstGeom prst="ellipse">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Arrow Connector 27">
            <a:extLst>
              <a:ext uri="{FF2B5EF4-FFF2-40B4-BE49-F238E27FC236}">
                <a16:creationId xmlns:a16="http://schemas.microsoft.com/office/drawing/2014/main" id="{49B0E1F2-CA48-4DD7-9105-A111FFF8566C}"/>
              </a:ext>
            </a:extLst>
          </p:cNvPr>
          <p:cNvCxnSpPr>
            <a:cxnSpLocks/>
          </p:cNvCxnSpPr>
          <p:nvPr/>
        </p:nvCxnSpPr>
        <p:spPr>
          <a:xfrm>
            <a:off x="9056942" y="3034782"/>
            <a:ext cx="838600" cy="80305"/>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401AD32C-BEE6-4AEE-B875-B5F814446549}"/>
              </a:ext>
            </a:extLst>
          </p:cNvPr>
          <p:cNvCxnSpPr>
            <a:cxnSpLocks/>
          </p:cNvCxnSpPr>
          <p:nvPr/>
        </p:nvCxnSpPr>
        <p:spPr>
          <a:xfrm>
            <a:off x="9752692" y="2724685"/>
            <a:ext cx="212375" cy="343466"/>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38209680-70D5-4EC5-BF63-36E7829F5FA0}"/>
              </a:ext>
            </a:extLst>
          </p:cNvPr>
          <p:cNvCxnSpPr>
            <a:cxnSpLocks/>
          </p:cNvCxnSpPr>
          <p:nvPr/>
        </p:nvCxnSpPr>
        <p:spPr>
          <a:xfrm flipH="1">
            <a:off x="10050818" y="2882382"/>
            <a:ext cx="422068" cy="197314"/>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D3F8653A-04FD-424C-9641-6FF1BFAE9A5C}"/>
              </a:ext>
            </a:extLst>
          </p:cNvPr>
          <p:cNvCxnSpPr>
            <a:cxnSpLocks/>
          </p:cNvCxnSpPr>
          <p:nvPr/>
        </p:nvCxnSpPr>
        <p:spPr>
          <a:xfrm flipH="1" flipV="1">
            <a:off x="10095782" y="3142712"/>
            <a:ext cx="1087689" cy="57458"/>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45" name="Content Placeholder 3">
            <a:extLst>
              <a:ext uri="{FF2B5EF4-FFF2-40B4-BE49-F238E27FC236}">
                <a16:creationId xmlns:a16="http://schemas.microsoft.com/office/drawing/2014/main" id="{B2115704-DD2D-4F83-B3FE-532ADC1D87FB}"/>
              </a:ext>
            </a:extLst>
          </p:cNvPr>
          <p:cNvSpPr txBox="1">
            <a:spLocks/>
          </p:cNvSpPr>
          <p:nvPr/>
        </p:nvSpPr>
        <p:spPr>
          <a:xfrm>
            <a:off x="1060671" y="5792566"/>
            <a:ext cx="2894254" cy="98719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Not-differentiable</a:t>
            </a:r>
          </a:p>
          <a:p>
            <a:r>
              <a:rPr lang="en-US" sz="2400" dirty="0"/>
              <a:t>Quantization Error</a:t>
            </a:r>
          </a:p>
        </p:txBody>
      </p:sp>
      <p:sp>
        <p:nvSpPr>
          <p:cNvPr id="46" name="Rectangle: Rounded Corners 45">
            <a:extLst>
              <a:ext uri="{FF2B5EF4-FFF2-40B4-BE49-F238E27FC236}">
                <a16:creationId xmlns:a16="http://schemas.microsoft.com/office/drawing/2014/main" id="{E6E17D87-6D4E-4029-B02C-734498F08AF2}"/>
              </a:ext>
            </a:extLst>
          </p:cNvPr>
          <p:cNvSpPr/>
          <p:nvPr/>
        </p:nvSpPr>
        <p:spPr>
          <a:xfrm>
            <a:off x="894681" y="5747278"/>
            <a:ext cx="3279294" cy="987197"/>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Content Placeholder 3">
            <a:extLst>
              <a:ext uri="{FF2B5EF4-FFF2-40B4-BE49-F238E27FC236}">
                <a16:creationId xmlns:a16="http://schemas.microsoft.com/office/drawing/2014/main" id="{1318EEAC-3E44-43B5-A137-975555FB886E}"/>
              </a:ext>
            </a:extLst>
          </p:cNvPr>
          <p:cNvSpPr txBox="1">
            <a:spLocks/>
          </p:cNvSpPr>
          <p:nvPr/>
        </p:nvSpPr>
        <p:spPr>
          <a:xfrm>
            <a:off x="6499081" y="5836107"/>
            <a:ext cx="3036810" cy="82391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Differentiable</a:t>
            </a:r>
          </a:p>
          <a:p>
            <a:r>
              <a:rPr lang="en-US" sz="2400" dirty="0"/>
              <a:t>Continuous Output</a:t>
            </a:r>
          </a:p>
        </p:txBody>
      </p:sp>
      <p:sp>
        <p:nvSpPr>
          <p:cNvPr id="48" name="Rectangle: Rounded Corners 47">
            <a:extLst>
              <a:ext uri="{FF2B5EF4-FFF2-40B4-BE49-F238E27FC236}">
                <a16:creationId xmlns:a16="http://schemas.microsoft.com/office/drawing/2014/main" id="{548BB85C-C00E-4645-AF31-BCB5EFD501A5}"/>
              </a:ext>
            </a:extLst>
          </p:cNvPr>
          <p:cNvSpPr/>
          <p:nvPr/>
        </p:nvSpPr>
        <p:spPr>
          <a:xfrm>
            <a:off x="6315654" y="5747276"/>
            <a:ext cx="3220237" cy="1032487"/>
          </a:xfrm>
          <a:prstGeom prst="round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92686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6"/>
                                        </p:tgtEl>
                                        <p:attrNameLst>
                                          <p:attrName>style.visibility</p:attrName>
                                        </p:attrNameLst>
                                      </p:cBhvr>
                                      <p:to>
                                        <p:strVal val="visible"/>
                                      </p:to>
                                    </p:set>
                                    <p:animEffect transition="in" filter="fade">
                                      <p:cBhvr>
                                        <p:cTn id="15" dur="500"/>
                                        <p:tgtEl>
                                          <p:spTgt spid="46"/>
                                        </p:tgtEl>
                                      </p:cBhvr>
                                    </p:animEffect>
                                  </p:childTnLst>
                                </p:cTn>
                              </p:par>
                              <p:par>
                                <p:cTn id="16" presetID="10" presetClass="entr" presetSubtype="0" fill="hold" nodeType="withEffect">
                                  <p:stCondLst>
                                    <p:cond delay="0"/>
                                  </p:stCondLst>
                                  <p:childTnLst>
                                    <p:set>
                                      <p:cBhvr>
                                        <p:cTn id="17" dur="1" fill="hold">
                                          <p:stCondLst>
                                            <p:cond delay="0"/>
                                          </p:stCondLst>
                                        </p:cTn>
                                        <p:tgtEl>
                                          <p:spTgt spid="45">
                                            <p:txEl>
                                              <p:pRg st="0" end="0"/>
                                            </p:txEl>
                                          </p:spTgt>
                                        </p:tgtEl>
                                        <p:attrNameLst>
                                          <p:attrName>style.visibility</p:attrName>
                                        </p:attrNameLst>
                                      </p:cBhvr>
                                      <p:to>
                                        <p:strVal val="visible"/>
                                      </p:to>
                                    </p:set>
                                    <p:animEffect transition="in" filter="fade">
                                      <p:cBhvr>
                                        <p:cTn id="18" dur="500"/>
                                        <p:tgtEl>
                                          <p:spTgt spid="45">
                                            <p:txEl>
                                              <p:pRg st="0" end="0"/>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45">
                                            <p:txEl>
                                              <p:pRg st="1" end="1"/>
                                            </p:txEl>
                                          </p:spTgt>
                                        </p:tgtEl>
                                        <p:attrNameLst>
                                          <p:attrName>style.visibility</p:attrName>
                                        </p:attrNameLst>
                                      </p:cBhvr>
                                      <p:to>
                                        <p:strVal val="visible"/>
                                      </p:to>
                                    </p:set>
                                    <p:animEffect transition="in" filter="fade">
                                      <p:cBhvr>
                                        <p:cTn id="21" dur="500"/>
                                        <p:tgtEl>
                                          <p:spTgt spid="45">
                                            <p:txEl>
                                              <p:pRg st="1" end="1"/>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fade">
                                      <p:cBhvr>
                                        <p:cTn id="24" dur="500"/>
                                        <p:tgtEl>
                                          <p:spTgt spid="19"/>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500"/>
                                        <p:tgtEl>
                                          <p:spTgt spid="16"/>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2"/>
                                        </p:tgtEl>
                                        <p:attrNameLst>
                                          <p:attrName>style.visibility</p:attrName>
                                        </p:attrNameLst>
                                      </p:cBhvr>
                                      <p:to>
                                        <p:strVal val="visible"/>
                                      </p:to>
                                    </p:set>
                                    <p:animEffect transition="in" filter="fade">
                                      <p:cBhvr>
                                        <p:cTn id="30" dur="500"/>
                                        <p:tgtEl>
                                          <p:spTgt spid="22"/>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5">
                                            <p:txEl>
                                              <p:pRg st="0" end="0"/>
                                            </p:txEl>
                                          </p:spTgt>
                                        </p:tgtEl>
                                        <p:attrNameLst>
                                          <p:attrName>style.visibility</p:attrName>
                                        </p:attrNameLst>
                                      </p:cBhvr>
                                      <p:to>
                                        <p:strVal val="visible"/>
                                      </p:to>
                                    </p:set>
                                    <p:animEffect transition="in" filter="fade">
                                      <p:cBhvr>
                                        <p:cTn id="35" dur="500"/>
                                        <p:tgtEl>
                                          <p:spTgt spid="5">
                                            <p:txEl>
                                              <p:pRg st="0" end="0"/>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fade">
                                      <p:cBhvr>
                                        <p:cTn id="38" dur="500"/>
                                        <p:tgtEl>
                                          <p:spTgt spid="10"/>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xit" presetSubtype="0" fill="hold" grpId="1" nodeType="clickEffect">
                                  <p:stCondLst>
                                    <p:cond delay="0"/>
                                  </p:stCondLst>
                                  <p:childTnLst>
                                    <p:animEffect transition="out" filter="fade">
                                      <p:cBhvr>
                                        <p:cTn id="42" dur="500"/>
                                        <p:tgtEl>
                                          <p:spTgt spid="22"/>
                                        </p:tgtEl>
                                      </p:cBhvr>
                                    </p:animEffect>
                                    <p:set>
                                      <p:cBhvr>
                                        <p:cTn id="43" dur="1" fill="hold">
                                          <p:stCondLst>
                                            <p:cond delay="499"/>
                                          </p:stCondLst>
                                        </p:cTn>
                                        <p:tgtEl>
                                          <p:spTgt spid="22"/>
                                        </p:tgtEl>
                                        <p:attrNameLst>
                                          <p:attrName>style.visibility</p:attrName>
                                        </p:attrNameLst>
                                      </p:cBhvr>
                                      <p:to>
                                        <p:strVal val="hidden"/>
                                      </p:to>
                                    </p:set>
                                  </p:childTnLst>
                                </p:cTn>
                              </p:par>
                              <p:par>
                                <p:cTn id="44" presetID="10" presetClass="entr" presetSubtype="0" fill="hold" grpId="0" nodeType="withEffect">
                                  <p:stCondLst>
                                    <p:cond delay="0"/>
                                  </p:stCondLst>
                                  <p:childTnLst>
                                    <p:set>
                                      <p:cBhvr>
                                        <p:cTn id="45" dur="1" fill="hold">
                                          <p:stCondLst>
                                            <p:cond delay="0"/>
                                          </p:stCondLst>
                                        </p:cTn>
                                        <p:tgtEl>
                                          <p:spTgt spid="23"/>
                                        </p:tgtEl>
                                        <p:attrNameLst>
                                          <p:attrName>style.visibility</p:attrName>
                                        </p:attrNameLst>
                                      </p:cBhvr>
                                      <p:to>
                                        <p:strVal val="visible"/>
                                      </p:to>
                                    </p:set>
                                    <p:animEffect transition="in" filter="fade">
                                      <p:cBhvr>
                                        <p:cTn id="46" dur="500"/>
                                        <p:tgtEl>
                                          <p:spTgt spid="23"/>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24"/>
                                        </p:tgtEl>
                                        <p:attrNameLst>
                                          <p:attrName>style.visibility</p:attrName>
                                        </p:attrNameLst>
                                      </p:cBhvr>
                                      <p:to>
                                        <p:strVal val="visible"/>
                                      </p:to>
                                    </p:set>
                                    <p:animEffect transition="in" filter="fade">
                                      <p:cBhvr>
                                        <p:cTn id="49" dur="500"/>
                                        <p:tgtEl>
                                          <p:spTgt spid="24"/>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5"/>
                                        </p:tgtEl>
                                        <p:attrNameLst>
                                          <p:attrName>style.visibility</p:attrName>
                                        </p:attrNameLst>
                                      </p:cBhvr>
                                      <p:to>
                                        <p:strVal val="visible"/>
                                      </p:to>
                                    </p:set>
                                    <p:animEffect transition="in" filter="fade">
                                      <p:cBhvr>
                                        <p:cTn id="52" dur="500"/>
                                        <p:tgtEl>
                                          <p:spTgt spid="25"/>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26"/>
                                        </p:tgtEl>
                                        <p:attrNameLst>
                                          <p:attrName>style.visibility</p:attrName>
                                        </p:attrNameLst>
                                      </p:cBhvr>
                                      <p:to>
                                        <p:strVal val="visible"/>
                                      </p:to>
                                    </p:set>
                                    <p:animEffect transition="in" filter="fade">
                                      <p:cBhvr>
                                        <p:cTn id="55" dur="500"/>
                                        <p:tgtEl>
                                          <p:spTgt spid="26"/>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29"/>
                                        </p:tgtEl>
                                        <p:attrNameLst>
                                          <p:attrName>style.visibility</p:attrName>
                                        </p:attrNameLst>
                                      </p:cBhvr>
                                      <p:to>
                                        <p:strVal val="visible"/>
                                      </p:to>
                                    </p:set>
                                    <p:animEffect transition="in" filter="fade">
                                      <p:cBhvr>
                                        <p:cTn id="60" dur="500"/>
                                        <p:tgtEl>
                                          <p:spTgt spid="29"/>
                                        </p:tgtEl>
                                      </p:cBhvr>
                                    </p:animEffect>
                                  </p:childTnLst>
                                </p:cTn>
                              </p:par>
                              <p:par>
                                <p:cTn id="61" presetID="10" presetClass="entr" presetSubtype="0" fill="hold" nodeType="withEffect">
                                  <p:stCondLst>
                                    <p:cond delay="0"/>
                                  </p:stCondLst>
                                  <p:childTnLst>
                                    <p:set>
                                      <p:cBhvr>
                                        <p:cTn id="62" dur="1" fill="hold">
                                          <p:stCondLst>
                                            <p:cond delay="0"/>
                                          </p:stCondLst>
                                        </p:cTn>
                                        <p:tgtEl>
                                          <p:spTgt spid="28"/>
                                        </p:tgtEl>
                                        <p:attrNameLst>
                                          <p:attrName>style.visibility</p:attrName>
                                        </p:attrNameLst>
                                      </p:cBhvr>
                                      <p:to>
                                        <p:strVal val="visible"/>
                                      </p:to>
                                    </p:set>
                                    <p:animEffect transition="in" filter="fade">
                                      <p:cBhvr>
                                        <p:cTn id="63" dur="500"/>
                                        <p:tgtEl>
                                          <p:spTgt spid="28"/>
                                        </p:tgtEl>
                                      </p:cBhvr>
                                    </p:animEffect>
                                  </p:childTnLst>
                                </p:cTn>
                              </p:par>
                              <p:par>
                                <p:cTn id="64" presetID="10" presetClass="entr" presetSubtype="0" fill="hold" nodeType="withEffect">
                                  <p:stCondLst>
                                    <p:cond delay="0"/>
                                  </p:stCondLst>
                                  <p:childTnLst>
                                    <p:set>
                                      <p:cBhvr>
                                        <p:cTn id="65" dur="1" fill="hold">
                                          <p:stCondLst>
                                            <p:cond delay="0"/>
                                          </p:stCondLst>
                                        </p:cTn>
                                        <p:tgtEl>
                                          <p:spTgt spid="32"/>
                                        </p:tgtEl>
                                        <p:attrNameLst>
                                          <p:attrName>style.visibility</p:attrName>
                                        </p:attrNameLst>
                                      </p:cBhvr>
                                      <p:to>
                                        <p:strVal val="visible"/>
                                      </p:to>
                                    </p:set>
                                    <p:animEffect transition="in" filter="fade">
                                      <p:cBhvr>
                                        <p:cTn id="66" dur="500"/>
                                        <p:tgtEl>
                                          <p:spTgt spid="32"/>
                                        </p:tgtEl>
                                      </p:cBhvr>
                                    </p:animEffect>
                                  </p:childTnLst>
                                </p:cTn>
                              </p:par>
                              <p:par>
                                <p:cTn id="67" presetID="10" presetClass="entr" presetSubtype="0" fill="hold" nodeType="withEffect">
                                  <p:stCondLst>
                                    <p:cond delay="0"/>
                                  </p:stCondLst>
                                  <p:childTnLst>
                                    <p:set>
                                      <p:cBhvr>
                                        <p:cTn id="68" dur="1" fill="hold">
                                          <p:stCondLst>
                                            <p:cond delay="0"/>
                                          </p:stCondLst>
                                        </p:cTn>
                                        <p:tgtEl>
                                          <p:spTgt spid="42"/>
                                        </p:tgtEl>
                                        <p:attrNameLst>
                                          <p:attrName>style.visibility</p:attrName>
                                        </p:attrNameLst>
                                      </p:cBhvr>
                                      <p:to>
                                        <p:strVal val="visible"/>
                                      </p:to>
                                    </p:set>
                                    <p:animEffect transition="in" filter="fade">
                                      <p:cBhvr>
                                        <p:cTn id="69" dur="500"/>
                                        <p:tgtEl>
                                          <p:spTgt spid="42"/>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17"/>
                                        </p:tgtEl>
                                        <p:attrNameLst>
                                          <p:attrName>style.visibility</p:attrName>
                                        </p:attrNameLst>
                                      </p:cBhvr>
                                      <p:to>
                                        <p:strVal val="visible"/>
                                      </p:to>
                                    </p:set>
                                    <p:animEffect transition="in" filter="fade">
                                      <p:cBhvr>
                                        <p:cTn id="72" dur="500"/>
                                        <p:tgtEl>
                                          <p:spTgt spid="17"/>
                                        </p:tgtEl>
                                      </p:cBhvr>
                                    </p:animEffect>
                                  </p:childTnLst>
                                </p:cTn>
                              </p:par>
                              <p:par>
                                <p:cTn id="73" presetID="10" presetClass="entr" presetSubtype="0" fill="hold" nodeType="withEffect">
                                  <p:stCondLst>
                                    <p:cond delay="0"/>
                                  </p:stCondLst>
                                  <p:childTnLst>
                                    <p:set>
                                      <p:cBhvr>
                                        <p:cTn id="74" dur="1" fill="hold">
                                          <p:stCondLst>
                                            <p:cond delay="0"/>
                                          </p:stCondLst>
                                        </p:cTn>
                                        <p:tgtEl>
                                          <p:spTgt spid="20"/>
                                        </p:tgtEl>
                                        <p:attrNameLst>
                                          <p:attrName>style.visibility</p:attrName>
                                        </p:attrNameLst>
                                      </p:cBhvr>
                                      <p:to>
                                        <p:strVal val="visible"/>
                                      </p:to>
                                    </p:set>
                                    <p:animEffect transition="in" filter="fade">
                                      <p:cBhvr>
                                        <p:cTn id="75" dur="500"/>
                                        <p:tgtEl>
                                          <p:spTgt spid="20"/>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grpId="0" nodeType="clickEffect">
                                  <p:stCondLst>
                                    <p:cond delay="0"/>
                                  </p:stCondLst>
                                  <p:childTnLst>
                                    <p:set>
                                      <p:cBhvr>
                                        <p:cTn id="79" dur="1" fill="hold">
                                          <p:stCondLst>
                                            <p:cond delay="0"/>
                                          </p:stCondLst>
                                        </p:cTn>
                                        <p:tgtEl>
                                          <p:spTgt spid="48"/>
                                        </p:tgtEl>
                                        <p:attrNameLst>
                                          <p:attrName>style.visibility</p:attrName>
                                        </p:attrNameLst>
                                      </p:cBhvr>
                                      <p:to>
                                        <p:strVal val="visible"/>
                                      </p:to>
                                    </p:set>
                                    <p:animEffect transition="in" filter="fade">
                                      <p:cBhvr>
                                        <p:cTn id="80" dur="500"/>
                                        <p:tgtEl>
                                          <p:spTgt spid="48"/>
                                        </p:tgtEl>
                                      </p:cBhvr>
                                    </p:animEffect>
                                  </p:childTnLst>
                                </p:cTn>
                              </p:par>
                              <p:par>
                                <p:cTn id="81" presetID="10" presetClass="entr" presetSubtype="0" fill="hold" nodeType="withEffect">
                                  <p:stCondLst>
                                    <p:cond delay="0"/>
                                  </p:stCondLst>
                                  <p:childTnLst>
                                    <p:set>
                                      <p:cBhvr>
                                        <p:cTn id="82" dur="1" fill="hold">
                                          <p:stCondLst>
                                            <p:cond delay="0"/>
                                          </p:stCondLst>
                                        </p:cTn>
                                        <p:tgtEl>
                                          <p:spTgt spid="47">
                                            <p:txEl>
                                              <p:pRg st="0" end="0"/>
                                            </p:txEl>
                                          </p:spTgt>
                                        </p:tgtEl>
                                        <p:attrNameLst>
                                          <p:attrName>style.visibility</p:attrName>
                                        </p:attrNameLst>
                                      </p:cBhvr>
                                      <p:to>
                                        <p:strVal val="visible"/>
                                      </p:to>
                                    </p:set>
                                    <p:animEffect transition="in" filter="fade">
                                      <p:cBhvr>
                                        <p:cTn id="83" dur="500"/>
                                        <p:tgtEl>
                                          <p:spTgt spid="47">
                                            <p:txEl>
                                              <p:pRg st="0" end="0"/>
                                            </p:txEl>
                                          </p:spTgt>
                                        </p:tgtEl>
                                      </p:cBhvr>
                                    </p:animEffect>
                                  </p:childTnLst>
                                </p:cTn>
                              </p:par>
                              <p:par>
                                <p:cTn id="84" presetID="10" presetClass="entr" presetSubtype="0" fill="hold" nodeType="withEffect">
                                  <p:stCondLst>
                                    <p:cond delay="0"/>
                                  </p:stCondLst>
                                  <p:childTnLst>
                                    <p:set>
                                      <p:cBhvr>
                                        <p:cTn id="85" dur="1" fill="hold">
                                          <p:stCondLst>
                                            <p:cond delay="0"/>
                                          </p:stCondLst>
                                        </p:cTn>
                                        <p:tgtEl>
                                          <p:spTgt spid="47">
                                            <p:txEl>
                                              <p:pRg st="1" end="1"/>
                                            </p:txEl>
                                          </p:spTgt>
                                        </p:tgtEl>
                                        <p:attrNameLst>
                                          <p:attrName>style.visibility</p:attrName>
                                        </p:attrNameLst>
                                      </p:cBhvr>
                                      <p:to>
                                        <p:strVal val="visible"/>
                                      </p:to>
                                    </p:set>
                                    <p:animEffect transition="in" filter="fade">
                                      <p:cBhvr>
                                        <p:cTn id="86" dur="500"/>
                                        <p:tgtEl>
                                          <p:spTgt spid="4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build="p"/>
      <p:bldP spid="10" grpId="0"/>
      <p:bldP spid="14" grpId="0"/>
      <p:bldP spid="16" grpId="0"/>
      <p:bldP spid="17" grpId="0"/>
      <p:bldP spid="22" grpId="0" animBg="1"/>
      <p:bldP spid="22" grpId="1" animBg="1"/>
      <p:bldP spid="23" grpId="0" animBg="1"/>
      <p:bldP spid="24" grpId="0" animBg="1"/>
      <p:bldP spid="25" grpId="0" animBg="1"/>
      <p:bldP spid="26" grpId="0" animBg="1"/>
      <p:bldP spid="46" grpId="0" animBg="1"/>
      <p:bldP spid="4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Integral Regression: Taking Expectation</a:t>
            </a:r>
          </a:p>
        </p:txBody>
      </p:sp>
      <p:pic>
        <p:nvPicPr>
          <p:cNvPr id="7" name="Content Placeholder 4"/>
          <p:cNvPicPr>
            <a:picLocks noChangeAspect="1"/>
          </p:cNvPicPr>
          <p:nvPr/>
        </p:nvPicPr>
        <p:blipFill>
          <a:blip r:embed="rId3"/>
          <a:stretch>
            <a:fillRect/>
          </a:stretch>
        </p:blipFill>
        <p:spPr>
          <a:xfrm>
            <a:off x="3494656" y="4421574"/>
            <a:ext cx="1732367" cy="1668206"/>
          </a:xfrm>
          <a:prstGeom prst="rect">
            <a:avLst/>
          </a:prstGeom>
        </p:spPr>
      </p:pic>
      <p:pic>
        <p:nvPicPr>
          <p:cNvPr id="8" name="Picture 7"/>
          <p:cNvPicPr>
            <a:picLocks noChangeAspect="1"/>
          </p:cNvPicPr>
          <p:nvPr/>
        </p:nvPicPr>
        <p:blipFill>
          <a:blip r:embed="rId4"/>
          <a:stretch>
            <a:fillRect/>
          </a:stretch>
        </p:blipFill>
        <p:spPr>
          <a:xfrm>
            <a:off x="839788" y="4421574"/>
            <a:ext cx="1668206" cy="1668206"/>
          </a:xfrm>
          <a:prstGeom prst="rect">
            <a:avLst/>
          </a:prstGeom>
        </p:spPr>
      </p:pic>
      <p:sp>
        <p:nvSpPr>
          <p:cNvPr id="9" name="Arrow: Right 8"/>
          <p:cNvSpPr/>
          <p:nvPr/>
        </p:nvSpPr>
        <p:spPr>
          <a:xfrm>
            <a:off x="2682619" y="4995862"/>
            <a:ext cx="637412" cy="48519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p:cNvPicPr>
            <a:picLocks noChangeAspect="1"/>
          </p:cNvPicPr>
          <p:nvPr/>
        </p:nvPicPr>
        <p:blipFill>
          <a:blip r:embed="rId5"/>
          <a:stretch>
            <a:fillRect/>
          </a:stretch>
        </p:blipFill>
        <p:spPr>
          <a:xfrm>
            <a:off x="7730405" y="4389904"/>
            <a:ext cx="1733858" cy="1735197"/>
          </a:xfrm>
          <a:prstGeom prst="rect">
            <a:avLst/>
          </a:prstGeom>
        </p:spPr>
      </p:pic>
      <p:sp>
        <p:nvSpPr>
          <p:cNvPr id="22" name="Arrow: Right 21">
            <a:extLst>
              <a:ext uri="{FF2B5EF4-FFF2-40B4-BE49-F238E27FC236}">
                <a16:creationId xmlns:a16="http://schemas.microsoft.com/office/drawing/2014/main" id="{9A2C82CE-CC46-4B50-B0B4-609A5D96EFC6}"/>
              </a:ext>
            </a:extLst>
          </p:cNvPr>
          <p:cNvSpPr/>
          <p:nvPr/>
        </p:nvSpPr>
        <p:spPr>
          <a:xfrm>
            <a:off x="6185058" y="4995862"/>
            <a:ext cx="637412" cy="48519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a:extLst>
              <a:ext uri="{FF2B5EF4-FFF2-40B4-BE49-F238E27FC236}">
                <a16:creationId xmlns:a16="http://schemas.microsoft.com/office/drawing/2014/main" id="{DDDBFED1-2FF8-4277-AD17-8584B4F949DC}"/>
              </a:ext>
            </a:extLst>
          </p:cNvPr>
          <p:cNvPicPr>
            <a:picLocks noChangeAspect="1"/>
          </p:cNvPicPr>
          <p:nvPr/>
        </p:nvPicPr>
        <p:blipFill>
          <a:blip r:embed="rId6"/>
          <a:stretch>
            <a:fillRect/>
          </a:stretch>
        </p:blipFill>
        <p:spPr>
          <a:xfrm>
            <a:off x="5578487" y="6286047"/>
            <a:ext cx="2021944" cy="372645"/>
          </a:xfrm>
          <a:prstGeom prst="rect">
            <a:avLst/>
          </a:prstGeom>
        </p:spPr>
      </p:pic>
      <p:sp>
        <p:nvSpPr>
          <p:cNvPr id="24" name="Rectangle: Rounded Corners 23">
            <a:extLst>
              <a:ext uri="{FF2B5EF4-FFF2-40B4-BE49-F238E27FC236}">
                <a16:creationId xmlns:a16="http://schemas.microsoft.com/office/drawing/2014/main" id="{B0B5FA4E-0CB3-47F1-9E58-952430D469FD}"/>
              </a:ext>
            </a:extLst>
          </p:cNvPr>
          <p:cNvSpPr/>
          <p:nvPr/>
        </p:nvSpPr>
        <p:spPr>
          <a:xfrm>
            <a:off x="5513294" y="6143570"/>
            <a:ext cx="2163057" cy="631038"/>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17CEF536-944B-4CF8-8DFB-94D632FB8F9B}"/>
              </a:ext>
            </a:extLst>
          </p:cNvPr>
          <p:cNvPicPr>
            <a:picLocks noChangeAspect="1"/>
          </p:cNvPicPr>
          <p:nvPr/>
        </p:nvPicPr>
        <p:blipFill>
          <a:blip r:embed="rId7"/>
          <a:stretch>
            <a:fillRect/>
          </a:stretch>
        </p:blipFill>
        <p:spPr>
          <a:xfrm>
            <a:off x="967779" y="6204042"/>
            <a:ext cx="108971" cy="222616"/>
          </a:xfrm>
          <a:prstGeom prst="rect">
            <a:avLst/>
          </a:prstGeom>
        </p:spPr>
      </p:pic>
      <p:pic>
        <p:nvPicPr>
          <p:cNvPr id="26" name="Picture 25">
            <a:extLst>
              <a:ext uri="{FF2B5EF4-FFF2-40B4-BE49-F238E27FC236}">
                <a16:creationId xmlns:a16="http://schemas.microsoft.com/office/drawing/2014/main" id="{7785B274-9740-49C1-81D9-B921D3E6ED2D}"/>
              </a:ext>
            </a:extLst>
          </p:cNvPr>
          <p:cNvPicPr>
            <a:picLocks noChangeAspect="1"/>
          </p:cNvPicPr>
          <p:nvPr/>
        </p:nvPicPr>
        <p:blipFill>
          <a:blip r:embed="rId8"/>
          <a:stretch>
            <a:fillRect/>
          </a:stretch>
        </p:blipFill>
        <p:spPr>
          <a:xfrm>
            <a:off x="2550453" y="6208313"/>
            <a:ext cx="320498" cy="214594"/>
          </a:xfrm>
          <a:prstGeom prst="rect">
            <a:avLst/>
          </a:prstGeom>
        </p:spPr>
      </p:pic>
      <p:pic>
        <p:nvPicPr>
          <p:cNvPr id="27" name="Picture 26">
            <a:extLst>
              <a:ext uri="{FF2B5EF4-FFF2-40B4-BE49-F238E27FC236}">
                <a16:creationId xmlns:a16="http://schemas.microsoft.com/office/drawing/2014/main" id="{66454535-FA90-413C-9709-954E93C8B293}"/>
              </a:ext>
            </a:extLst>
          </p:cNvPr>
          <p:cNvPicPr>
            <a:picLocks noChangeAspect="1"/>
          </p:cNvPicPr>
          <p:nvPr/>
        </p:nvPicPr>
        <p:blipFill>
          <a:blip r:embed="rId9"/>
          <a:stretch>
            <a:fillRect/>
          </a:stretch>
        </p:blipFill>
        <p:spPr>
          <a:xfrm>
            <a:off x="3788613" y="6218528"/>
            <a:ext cx="280291" cy="204379"/>
          </a:xfrm>
          <a:prstGeom prst="rect">
            <a:avLst/>
          </a:prstGeom>
        </p:spPr>
      </p:pic>
      <p:pic>
        <p:nvPicPr>
          <p:cNvPr id="28" name="Picture 27">
            <a:extLst>
              <a:ext uri="{FF2B5EF4-FFF2-40B4-BE49-F238E27FC236}">
                <a16:creationId xmlns:a16="http://schemas.microsoft.com/office/drawing/2014/main" id="{67982038-A9BE-452E-BBCF-038417CA8B12}"/>
              </a:ext>
            </a:extLst>
          </p:cNvPr>
          <p:cNvPicPr>
            <a:picLocks noChangeAspect="1"/>
          </p:cNvPicPr>
          <p:nvPr/>
        </p:nvPicPr>
        <p:blipFill>
          <a:blip r:embed="rId10"/>
          <a:stretch>
            <a:fillRect/>
          </a:stretch>
        </p:blipFill>
        <p:spPr>
          <a:xfrm>
            <a:off x="8228985" y="6190231"/>
            <a:ext cx="257131" cy="227462"/>
          </a:xfrm>
          <a:prstGeom prst="rect">
            <a:avLst/>
          </a:prstGeom>
        </p:spPr>
      </p:pic>
      <p:sp>
        <p:nvSpPr>
          <p:cNvPr id="29" name="TextBox 28">
            <a:extLst>
              <a:ext uri="{FF2B5EF4-FFF2-40B4-BE49-F238E27FC236}">
                <a16:creationId xmlns:a16="http://schemas.microsoft.com/office/drawing/2014/main" id="{8BAE4356-B04D-4C62-AAFD-22DE894D7ECB}"/>
              </a:ext>
            </a:extLst>
          </p:cNvPr>
          <p:cNvSpPr txBox="1"/>
          <p:nvPr/>
        </p:nvSpPr>
        <p:spPr>
          <a:xfrm>
            <a:off x="984061" y="6130335"/>
            <a:ext cx="1423618" cy="369332"/>
          </a:xfrm>
          <a:prstGeom prst="rect">
            <a:avLst/>
          </a:prstGeom>
          <a:noFill/>
        </p:spPr>
        <p:txBody>
          <a:bodyPr wrap="square" rtlCol="0">
            <a:spAutoFit/>
          </a:bodyPr>
          <a:lstStyle/>
          <a:p>
            <a:r>
              <a:rPr lang="en-US" altLang="zh-CN" dirty="0"/>
              <a:t>: Input image</a:t>
            </a:r>
            <a:endParaRPr lang="en-US" dirty="0"/>
          </a:p>
        </p:txBody>
      </p:sp>
      <p:sp>
        <p:nvSpPr>
          <p:cNvPr id="30" name="TextBox 29">
            <a:extLst>
              <a:ext uri="{FF2B5EF4-FFF2-40B4-BE49-F238E27FC236}">
                <a16:creationId xmlns:a16="http://schemas.microsoft.com/office/drawing/2014/main" id="{6E3DE008-4104-43C1-BD63-BEE80220D673}"/>
              </a:ext>
            </a:extLst>
          </p:cNvPr>
          <p:cNvSpPr txBox="1"/>
          <p:nvPr/>
        </p:nvSpPr>
        <p:spPr>
          <a:xfrm>
            <a:off x="2770609" y="6130335"/>
            <a:ext cx="724047" cy="369332"/>
          </a:xfrm>
          <a:prstGeom prst="rect">
            <a:avLst/>
          </a:prstGeom>
          <a:noFill/>
        </p:spPr>
        <p:txBody>
          <a:bodyPr wrap="square" rtlCol="0">
            <a:spAutoFit/>
          </a:bodyPr>
          <a:lstStyle/>
          <a:p>
            <a:r>
              <a:rPr lang="en-US" altLang="zh-CN" dirty="0"/>
              <a:t>: CNN</a:t>
            </a:r>
            <a:endParaRPr lang="en-US" dirty="0"/>
          </a:p>
        </p:txBody>
      </p:sp>
      <p:sp>
        <p:nvSpPr>
          <p:cNvPr id="31" name="TextBox 30">
            <a:extLst>
              <a:ext uri="{FF2B5EF4-FFF2-40B4-BE49-F238E27FC236}">
                <a16:creationId xmlns:a16="http://schemas.microsoft.com/office/drawing/2014/main" id="{E2820C82-8CA3-4A5C-8EA8-6E51847F3BF4}"/>
              </a:ext>
            </a:extLst>
          </p:cNvPr>
          <p:cNvSpPr txBox="1"/>
          <p:nvPr/>
        </p:nvSpPr>
        <p:spPr>
          <a:xfrm>
            <a:off x="3963943" y="6130793"/>
            <a:ext cx="1213867" cy="369332"/>
          </a:xfrm>
          <a:prstGeom prst="rect">
            <a:avLst/>
          </a:prstGeom>
          <a:noFill/>
        </p:spPr>
        <p:txBody>
          <a:bodyPr wrap="square" rtlCol="0">
            <a:spAutoFit/>
          </a:bodyPr>
          <a:lstStyle/>
          <a:p>
            <a:r>
              <a:rPr lang="en-US" altLang="zh-CN" dirty="0"/>
              <a:t>: Heatmap</a:t>
            </a:r>
            <a:endParaRPr lang="en-US" dirty="0"/>
          </a:p>
        </p:txBody>
      </p:sp>
      <p:sp>
        <p:nvSpPr>
          <p:cNvPr id="35" name="TextBox 34">
            <a:extLst>
              <a:ext uri="{FF2B5EF4-FFF2-40B4-BE49-F238E27FC236}">
                <a16:creationId xmlns:a16="http://schemas.microsoft.com/office/drawing/2014/main" id="{853F41C4-A212-4139-A9AB-7EE64DB0BB40}"/>
              </a:ext>
            </a:extLst>
          </p:cNvPr>
          <p:cNvSpPr txBox="1"/>
          <p:nvPr/>
        </p:nvSpPr>
        <p:spPr>
          <a:xfrm>
            <a:off x="8387627" y="6125101"/>
            <a:ext cx="789702" cy="369332"/>
          </a:xfrm>
          <a:prstGeom prst="rect">
            <a:avLst/>
          </a:prstGeom>
          <a:noFill/>
        </p:spPr>
        <p:txBody>
          <a:bodyPr wrap="square" rtlCol="0">
            <a:spAutoFit/>
          </a:bodyPr>
          <a:lstStyle/>
          <a:p>
            <a:r>
              <a:rPr lang="en-US" altLang="zh-CN" dirty="0"/>
              <a:t>: Joint</a:t>
            </a:r>
            <a:endParaRPr lang="en-US" dirty="0"/>
          </a:p>
        </p:txBody>
      </p:sp>
      <p:sp>
        <p:nvSpPr>
          <p:cNvPr id="36" name="Content Placeholder 3">
            <a:extLst>
              <a:ext uri="{FF2B5EF4-FFF2-40B4-BE49-F238E27FC236}">
                <a16:creationId xmlns:a16="http://schemas.microsoft.com/office/drawing/2014/main" id="{902A467D-9649-4393-B934-3BAA29AB07F9}"/>
              </a:ext>
            </a:extLst>
          </p:cNvPr>
          <p:cNvSpPr txBox="1">
            <a:spLocks/>
          </p:cNvSpPr>
          <p:nvPr/>
        </p:nvSpPr>
        <p:spPr>
          <a:xfrm>
            <a:off x="1179716" y="1690688"/>
            <a:ext cx="3740619" cy="147273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b="1" dirty="0"/>
              <a:t>Not-differentiable</a:t>
            </a:r>
          </a:p>
          <a:p>
            <a:r>
              <a:rPr lang="en-US" sz="2400" b="1" dirty="0"/>
              <a:t>Quantization error</a:t>
            </a:r>
          </a:p>
          <a:p>
            <a:r>
              <a:rPr lang="en-US" sz="2400" dirty="0"/>
              <a:t>Ambiguity</a:t>
            </a:r>
          </a:p>
        </p:txBody>
      </p:sp>
      <p:sp>
        <p:nvSpPr>
          <p:cNvPr id="37" name="Rectangle: Rounded Corners 36">
            <a:extLst>
              <a:ext uri="{FF2B5EF4-FFF2-40B4-BE49-F238E27FC236}">
                <a16:creationId xmlns:a16="http://schemas.microsoft.com/office/drawing/2014/main" id="{110EBE5B-1F5D-456D-A03B-3B035EF4604E}"/>
              </a:ext>
            </a:extLst>
          </p:cNvPr>
          <p:cNvSpPr/>
          <p:nvPr/>
        </p:nvSpPr>
        <p:spPr>
          <a:xfrm>
            <a:off x="1013726" y="1645399"/>
            <a:ext cx="4365517" cy="1472734"/>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8" name="Straight Arrow Connector 37">
            <a:extLst>
              <a:ext uri="{FF2B5EF4-FFF2-40B4-BE49-F238E27FC236}">
                <a16:creationId xmlns:a16="http://schemas.microsoft.com/office/drawing/2014/main" id="{CAE8FF3E-922D-4E40-BEEF-F8953A137BD0}"/>
              </a:ext>
            </a:extLst>
          </p:cNvPr>
          <p:cNvCxnSpPr/>
          <p:nvPr/>
        </p:nvCxnSpPr>
        <p:spPr>
          <a:xfrm flipH="1">
            <a:off x="5578487" y="5629833"/>
            <a:ext cx="1757082"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9" name="Multiplication Sign 38">
            <a:extLst>
              <a:ext uri="{FF2B5EF4-FFF2-40B4-BE49-F238E27FC236}">
                <a16:creationId xmlns:a16="http://schemas.microsoft.com/office/drawing/2014/main" id="{13A4B274-0F22-476A-87D0-BAD1C98BF577}"/>
              </a:ext>
            </a:extLst>
          </p:cNvPr>
          <p:cNvSpPr/>
          <p:nvPr/>
        </p:nvSpPr>
        <p:spPr>
          <a:xfrm>
            <a:off x="6328788" y="5489776"/>
            <a:ext cx="287460" cy="280113"/>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E2F26F62-DFE8-4B55-9C63-A80D9DB66A51}"/>
              </a:ext>
            </a:extLst>
          </p:cNvPr>
          <p:cNvSpPr txBox="1"/>
          <p:nvPr/>
        </p:nvSpPr>
        <p:spPr>
          <a:xfrm>
            <a:off x="5327864" y="5664193"/>
            <a:ext cx="2402541" cy="307777"/>
          </a:xfrm>
          <a:prstGeom prst="rect">
            <a:avLst/>
          </a:prstGeom>
          <a:noFill/>
        </p:spPr>
        <p:txBody>
          <a:bodyPr wrap="square" rtlCol="0">
            <a:spAutoFit/>
          </a:bodyPr>
          <a:lstStyle/>
          <a:p>
            <a:r>
              <a:rPr lang="en-US" sz="1400" dirty="0">
                <a:solidFill>
                  <a:srgbClr val="FF0000"/>
                </a:solidFill>
              </a:rPr>
              <a:t>Not a component of learning</a:t>
            </a:r>
          </a:p>
        </p:txBody>
      </p:sp>
      <p:cxnSp>
        <p:nvCxnSpPr>
          <p:cNvPr id="41" name="Straight Arrow Connector 40">
            <a:extLst>
              <a:ext uri="{FF2B5EF4-FFF2-40B4-BE49-F238E27FC236}">
                <a16:creationId xmlns:a16="http://schemas.microsoft.com/office/drawing/2014/main" id="{70B156A1-76B1-4320-B50F-1D9FA1C938F0}"/>
              </a:ext>
            </a:extLst>
          </p:cNvPr>
          <p:cNvCxnSpPr>
            <a:cxnSpLocks/>
          </p:cNvCxnSpPr>
          <p:nvPr/>
        </p:nvCxnSpPr>
        <p:spPr>
          <a:xfrm flipH="1">
            <a:off x="2548415" y="5620868"/>
            <a:ext cx="848835"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E90FA187-5C2F-4C46-9E41-ECE642EDFDC9}"/>
              </a:ext>
            </a:extLst>
          </p:cNvPr>
          <p:cNvCxnSpPr>
            <a:cxnSpLocks/>
          </p:cNvCxnSpPr>
          <p:nvPr/>
        </p:nvCxnSpPr>
        <p:spPr>
          <a:xfrm>
            <a:off x="2902163" y="5592809"/>
            <a:ext cx="76414" cy="116945"/>
          </a:xfrm>
          <a:prstGeom prst="line">
            <a:avLst/>
          </a:prstGeom>
          <a:ln w="762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FA39484C-F961-444F-8F12-227483BB8FE0}"/>
              </a:ext>
            </a:extLst>
          </p:cNvPr>
          <p:cNvCxnSpPr>
            <a:cxnSpLocks/>
          </p:cNvCxnSpPr>
          <p:nvPr/>
        </p:nvCxnSpPr>
        <p:spPr>
          <a:xfrm flipV="1">
            <a:off x="2941842" y="5504956"/>
            <a:ext cx="167490" cy="204798"/>
          </a:xfrm>
          <a:prstGeom prst="line">
            <a:avLst/>
          </a:prstGeom>
          <a:ln w="76200">
            <a:solidFill>
              <a:srgbClr val="00B050"/>
            </a:solidFill>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F2162A49-E08E-46E6-A178-2AA01ED22A0D}"/>
              </a:ext>
            </a:extLst>
          </p:cNvPr>
          <p:cNvSpPr txBox="1"/>
          <p:nvPr/>
        </p:nvSpPr>
        <p:spPr>
          <a:xfrm>
            <a:off x="2511379" y="5664193"/>
            <a:ext cx="1034077" cy="307777"/>
          </a:xfrm>
          <a:prstGeom prst="rect">
            <a:avLst/>
          </a:prstGeom>
          <a:noFill/>
        </p:spPr>
        <p:txBody>
          <a:bodyPr wrap="square" rtlCol="0">
            <a:spAutoFit/>
          </a:bodyPr>
          <a:lstStyle/>
          <a:p>
            <a:r>
              <a:rPr lang="en-US" sz="1400" dirty="0">
                <a:solidFill>
                  <a:srgbClr val="00B050"/>
                </a:solidFill>
              </a:rPr>
              <a:t>BP to learn</a:t>
            </a:r>
          </a:p>
        </p:txBody>
      </p:sp>
      <p:sp>
        <p:nvSpPr>
          <p:cNvPr id="45" name="TextBox 44">
            <a:extLst>
              <a:ext uri="{FF2B5EF4-FFF2-40B4-BE49-F238E27FC236}">
                <a16:creationId xmlns:a16="http://schemas.microsoft.com/office/drawing/2014/main" id="{6E6009CC-1DEA-4444-AC1C-FA12C273E5D6}"/>
              </a:ext>
            </a:extLst>
          </p:cNvPr>
          <p:cNvSpPr txBox="1"/>
          <p:nvPr/>
        </p:nvSpPr>
        <p:spPr>
          <a:xfrm>
            <a:off x="3757009" y="3860492"/>
            <a:ext cx="1207660" cy="307777"/>
          </a:xfrm>
          <a:prstGeom prst="rect">
            <a:avLst/>
          </a:prstGeom>
          <a:noFill/>
        </p:spPr>
        <p:txBody>
          <a:bodyPr wrap="square" rtlCol="0">
            <a:spAutoFit/>
          </a:bodyPr>
          <a:lstStyle/>
          <a:p>
            <a:r>
              <a:rPr lang="en-US" sz="1400" dirty="0">
                <a:solidFill>
                  <a:srgbClr val="00B050"/>
                </a:solidFill>
              </a:rPr>
              <a:t>Heatmap Loss</a:t>
            </a:r>
          </a:p>
        </p:txBody>
      </p:sp>
      <p:cxnSp>
        <p:nvCxnSpPr>
          <p:cNvPr id="46" name="Straight Arrow Connector 45">
            <a:extLst>
              <a:ext uri="{FF2B5EF4-FFF2-40B4-BE49-F238E27FC236}">
                <a16:creationId xmlns:a16="http://schemas.microsoft.com/office/drawing/2014/main" id="{95504B75-4FEB-4924-8BEE-C5A5893CF54A}"/>
              </a:ext>
            </a:extLst>
          </p:cNvPr>
          <p:cNvCxnSpPr>
            <a:cxnSpLocks/>
            <a:stCxn id="45" idx="2"/>
          </p:cNvCxnSpPr>
          <p:nvPr/>
        </p:nvCxnSpPr>
        <p:spPr>
          <a:xfrm>
            <a:off x="4360839" y="4168269"/>
            <a:ext cx="1" cy="253305"/>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34" name="Picture 33">
            <a:extLst>
              <a:ext uri="{FF2B5EF4-FFF2-40B4-BE49-F238E27FC236}">
                <a16:creationId xmlns:a16="http://schemas.microsoft.com/office/drawing/2014/main" id="{5D69E0CC-4CA0-4E95-AF3A-04CA80911DDC}"/>
              </a:ext>
            </a:extLst>
          </p:cNvPr>
          <p:cNvPicPr>
            <a:picLocks noChangeAspect="1"/>
          </p:cNvPicPr>
          <p:nvPr/>
        </p:nvPicPr>
        <p:blipFill>
          <a:blip r:embed="rId11"/>
          <a:stretch>
            <a:fillRect/>
          </a:stretch>
        </p:blipFill>
        <p:spPr>
          <a:xfrm>
            <a:off x="5641242" y="4262810"/>
            <a:ext cx="1910800" cy="547763"/>
          </a:xfrm>
          <a:prstGeom prst="rect">
            <a:avLst/>
          </a:prstGeom>
        </p:spPr>
      </p:pic>
      <p:sp>
        <p:nvSpPr>
          <p:cNvPr id="47" name="Rectangle: Rounded Corners 46">
            <a:extLst>
              <a:ext uri="{FF2B5EF4-FFF2-40B4-BE49-F238E27FC236}">
                <a16:creationId xmlns:a16="http://schemas.microsoft.com/office/drawing/2014/main" id="{72C59C2F-78F9-4AC0-B276-863875834D8B}"/>
              </a:ext>
            </a:extLst>
          </p:cNvPr>
          <p:cNvSpPr/>
          <p:nvPr/>
        </p:nvSpPr>
        <p:spPr>
          <a:xfrm>
            <a:off x="5513294" y="4221172"/>
            <a:ext cx="2163057" cy="631038"/>
          </a:xfrm>
          <a:prstGeom prst="round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a:extLst>
              <a:ext uri="{FF2B5EF4-FFF2-40B4-BE49-F238E27FC236}">
                <a16:creationId xmlns:a16="http://schemas.microsoft.com/office/drawing/2014/main" id="{E2166C66-A321-4E34-9065-C821AD499E4F}"/>
              </a:ext>
            </a:extLst>
          </p:cNvPr>
          <p:cNvSpPr txBox="1"/>
          <p:nvPr/>
        </p:nvSpPr>
        <p:spPr>
          <a:xfrm>
            <a:off x="8139999" y="3839562"/>
            <a:ext cx="909703" cy="307777"/>
          </a:xfrm>
          <a:prstGeom prst="rect">
            <a:avLst/>
          </a:prstGeom>
          <a:noFill/>
        </p:spPr>
        <p:txBody>
          <a:bodyPr wrap="square" rtlCol="0">
            <a:spAutoFit/>
          </a:bodyPr>
          <a:lstStyle/>
          <a:p>
            <a:r>
              <a:rPr lang="en-US" sz="1400" dirty="0">
                <a:solidFill>
                  <a:srgbClr val="00B050"/>
                </a:solidFill>
              </a:rPr>
              <a:t>Joint Loss</a:t>
            </a:r>
          </a:p>
        </p:txBody>
      </p:sp>
      <p:cxnSp>
        <p:nvCxnSpPr>
          <p:cNvPr id="49" name="Straight Arrow Connector 48">
            <a:extLst>
              <a:ext uri="{FF2B5EF4-FFF2-40B4-BE49-F238E27FC236}">
                <a16:creationId xmlns:a16="http://schemas.microsoft.com/office/drawing/2014/main" id="{17BE8C29-DCE7-4DEF-81D1-85884DAC607E}"/>
              </a:ext>
            </a:extLst>
          </p:cNvPr>
          <p:cNvCxnSpPr>
            <a:cxnSpLocks/>
            <a:stCxn id="48" idx="2"/>
          </p:cNvCxnSpPr>
          <p:nvPr/>
        </p:nvCxnSpPr>
        <p:spPr>
          <a:xfrm>
            <a:off x="8594851" y="4147339"/>
            <a:ext cx="2483" cy="242565"/>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3399086B-9BB8-45FD-8A5F-D49D27B021B2}"/>
              </a:ext>
            </a:extLst>
          </p:cNvPr>
          <p:cNvSpPr txBox="1"/>
          <p:nvPr/>
        </p:nvSpPr>
        <p:spPr>
          <a:xfrm>
            <a:off x="5739344" y="5664193"/>
            <a:ext cx="1637115" cy="307777"/>
          </a:xfrm>
          <a:prstGeom prst="rect">
            <a:avLst/>
          </a:prstGeom>
          <a:noFill/>
        </p:spPr>
        <p:txBody>
          <a:bodyPr wrap="square" rtlCol="0">
            <a:spAutoFit/>
          </a:bodyPr>
          <a:lstStyle/>
          <a:p>
            <a:r>
              <a:rPr lang="en-US" sz="1400" dirty="0">
                <a:solidFill>
                  <a:srgbClr val="00B050"/>
                </a:solidFill>
              </a:rPr>
              <a:t>End to end learning</a:t>
            </a:r>
          </a:p>
        </p:txBody>
      </p:sp>
      <p:cxnSp>
        <p:nvCxnSpPr>
          <p:cNvPr id="51" name="Straight Connector 50">
            <a:extLst>
              <a:ext uri="{FF2B5EF4-FFF2-40B4-BE49-F238E27FC236}">
                <a16:creationId xmlns:a16="http://schemas.microsoft.com/office/drawing/2014/main" id="{E7ADE656-A69D-48FB-870E-35C8D9B3878B}"/>
              </a:ext>
            </a:extLst>
          </p:cNvPr>
          <p:cNvCxnSpPr>
            <a:cxnSpLocks/>
          </p:cNvCxnSpPr>
          <p:nvPr/>
        </p:nvCxnSpPr>
        <p:spPr>
          <a:xfrm>
            <a:off x="6414836" y="5601774"/>
            <a:ext cx="76414" cy="116945"/>
          </a:xfrm>
          <a:prstGeom prst="line">
            <a:avLst/>
          </a:prstGeom>
          <a:ln w="762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546453B8-D17B-4EE0-8D12-950F87A785DD}"/>
              </a:ext>
            </a:extLst>
          </p:cNvPr>
          <p:cNvCxnSpPr>
            <a:cxnSpLocks/>
          </p:cNvCxnSpPr>
          <p:nvPr/>
        </p:nvCxnSpPr>
        <p:spPr>
          <a:xfrm flipV="1">
            <a:off x="6454515" y="5513920"/>
            <a:ext cx="167490" cy="204799"/>
          </a:xfrm>
          <a:prstGeom prst="line">
            <a:avLst/>
          </a:prstGeom>
          <a:ln w="76200">
            <a:solidFill>
              <a:srgbClr val="00B050"/>
            </a:solidFill>
          </a:ln>
        </p:spPr>
        <p:style>
          <a:lnRef idx="1">
            <a:schemeClr val="accent1"/>
          </a:lnRef>
          <a:fillRef idx="0">
            <a:schemeClr val="accent1"/>
          </a:fillRef>
          <a:effectRef idx="0">
            <a:schemeClr val="accent1"/>
          </a:effectRef>
          <a:fontRef idx="minor">
            <a:schemeClr val="tx1"/>
          </a:fontRef>
        </p:style>
      </p:cxnSp>
      <p:sp>
        <p:nvSpPr>
          <p:cNvPr id="53" name="Content Placeholder 3">
            <a:extLst>
              <a:ext uri="{FF2B5EF4-FFF2-40B4-BE49-F238E27FC236}">
                <a16:creationId xmlns:a16="http://schemas.microsoft.com/office/drawing/2014/main" id="{0A626D9F-FA3D-4C8D-A1B6-901B46356CB1}"/>
              </a:ext>
            </a:extLst>
          </p:cNvPr>
          <p:cNvSpPr txBox="1">
            <a:spLocks/>
          </p:cNvSpPr>
          <p:nvPr/>
        </p:nvSpPr>
        <p:spPr>
          <a:xfrm>
            <a:off x="6905476" y="1690688"/>
            <a:ext cx="4348080" cy="137125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Differentiable</a:t>
            </a:r>
          </a:p>
          <a:p>
            <a:r>
              <a:rPr lang="en-US" sz="2400" dirty="0"/>
              <a:t>Continuous Output</a:t>
            </a:r>
          </a:p>
          <a:p>
            <a:r>
              <a:rPr lang="en-US" sz="2400" dirty="0"/>
              <a:t>Single Mode</a:t>
            </a:r>
          </a:p>
        </p:txBody>
      </p:sp>
      <p:sp>
        <p:nvSpPr>
          <p:cNvPr id="54" name="Rectangle: Rounded Corners 53">
            <a:extLst>
              <a:ext uri="{FF2B5EF4-FFF2-40B4-BE49-F238E27FC236}">
                <a16:creationId xmlns:a16="http://schemas.microsoft.com/office/drawing/2014/main" id="{804EDA97-33C2-4528-9DD3-392F627000AB}"/>
              </a:ext>
            </a:extLst>
          </p:cNvPr>
          <p:cNvSpPr/>
          <p:nvPr/>
        </p:nvSpPr>
        <p:spPr>
          <a:xfrm>
            <a:off x="6722049" y="1645399"/>
            <a:ext cx="4365517" cy="1472734"/>
          </a:xfrm>
          <a:prstGeom prst="round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41942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7"/>
                                        </p:tgtEl>
                                        <p:attrNameLst>
                                          <p:attrName>style.visibility</p:attrName>
                                        </p:attrNameLst>
                                      </p:cBhvr>
                                      <p:to>
                                        <p:strVal val="visible"/>
                                      </p:to>
                                    </p:set>
                                    <p:animEffect transition="in" filter="fade">
                                      <p:cBhvr>
                                        <p:cTn id="10" dur="500"/>
                                        <p:tgtEl>
                                          <p:spTgt spid="4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8"/>
                                        </p:tgtEl>
                                        <p:attrNameLst>
                                          <p:attrName>style.visibility</p:attrName>
                                        </p:attrNameLst>
                                      </p:cBhvr>
                                      <p:to>
                                        <p:strVal val="visible"/>
                                      </p:to>
                                    </p:set>
                                    <p:animEffect transition="in" filter="fade">
                                      <p:cBhvr>
                                        <p:cTn id="15" dur="500"/>
                                        <p:tgtEl>
                                          <p:spTgt spid="48"/>
                                        </p:tgtEl>
                                      </p:cBhvr>
                                    </p:animEffect>
                                  </p:childTnLst>
                                </p:cTn>
                              </p:par>
                              <p:par>
                                <p:cTn id="16" presetID="10" presetClass="entr" presetSubtype="0" fill="hold" nodeType="withEffect">
                                  <p:stCondLst>
                                    <p:cond delay="0"/>
                                  </p:stCondLst>
                                  <p:childTnLst>
                                    <p:set>
                                      <p:cBhvr>
                                        <p:cTn id="17" dur="1" fill="hold">
                                          <p:stCondLst>
                                            <p:cond delay="0"/>
                                          </p:stCondLst>
                                        </p:cTn>
                                        <p:tgtEl>
                                          <p:spTgt spid="49"/>
                                        </p:tgtEl>
                                        <p:attrNameLst>
                                          <p:attrName>style.visibility</p:attrName>
                                        </p:attrNameLst>
                                      </p:cBhvr>
                                      <p:to>
                                        <p:strVal val="visible"/>
                                      </p:to>
                                    </p:set>
                                    <p:animEffect transition="in" filter="fade">
                                      <p:cBhvr>
                                        <p:cTn id="18" dur="500"/>
                                        <p:tgtEl>
                                          <p:spTgt spid="4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50"/>
                                        </p:tgtEl>
                                        <p:attrNameLst>
                                          <p:attrName>style.visibility</p:attrName>
                                        </p:attrNameLst>
                                      </p:cBhvr>
                                      <p:to>
                                        <p:strVal val="visible"/>
                                      </p:to>
                                    </p:set>
                                    <p:animEffect transition="in" filter="fade">
                                      <p:cBhvr>
                                        <p:cTn id="23" dur="500"/>
                                        <p:tgtEl>
                                          <p:spTgt spid="50"/>
                                        </p:tgtEl>
                                      </p:cBhvr>
                                    </p:animEffect>
                                  </p:childTnLst>
                                </p:cTn>
                              </p:par>
                              <p:par>
                                <p:cTn id="24" presetID="10" presetClass="entr" presetSubtype="0" fill="hold" nodeType="withEffect">
                                  <p:stCondLst>
                                    <p:cond delay="0"/>
                                  </p:stCondLst>
                                  <p:childTnLst>
                                    <p:set>
                                      <p:cBhvr>
                                        <p:cTn id="25" dur="1" fill="hold">
                                          <p:stCondLst>
                                            <p:cond delay="0"/>
                                          </p:stCondLst>
                                        </p:cTn>
                                        <p:tgtEl>
                                          <p:spTgt spid="51"/>
                                        </p:tgtEl>
                                        <p:attrNameLst>
                                          <p:attrName>style.visibility</p:attrName>
                                        </p:attrNameLst>
                                      </p:cBhvr>
                                      <p:to>
                                        <p:strVal val="visible"/>
                                      </p:to>
                                    </p:set>
                                    <p:animEffect transition="in" filter="fade">
                                      <p:cBhvr>
                                        <p:cTn id="26" dur="500"/>
                                        <p:tgtEl>
                                          <p:spTgt spid="51"/>
                                        </p:tgtEl>
                                      </p:cBhvr>
                                    </p:animEffect>
                                  </p:childTnLst>
                                </p:cTn>
                              </p:par>
                              <p:par>
                                <p:cTn id="27" presetID="10" presetClass="entr" presetSubtype="0" fill="hold" nodeType="withEffect">
                                  <p:stCondLst>
                                    <p:cond delay="0"/>
                                  </p:stCondLst>
                                  <p:childTnLst>
                                    <p:set>
                                      <p:cBhvr>
                                        <p:cTn id="28" dur="1" fill="hold">
                                          <p:stCondLst>
                                            <p:cond delay="0"/>
                                          </p:stCondLst>
                                        </p:cTn>
                                        <p:tgtEl>
                                          <p:spTgt spid="52"/>
                                        </p:tgtEl>
                                        <p:attrNameLst>
                                          <p:attrName>style.visibility</p:attrName>
                                        </p:attrNameLst>
                                      </p:cBhvr>
                                      <p:to>
                                        <p:strVal val="visible"/>
                                      </p:to>
                                    </p:set>
                                    <p:animEffect transition="in" filter="fade">
                                      <p:cBhvr>
                                        <p:cTn id="29" dur="500"/>
                                        <p:tgtEl>
                                          <p:spTgt spid="52"/>
                                        </p:tgtEl>
                                      </p:cBhvr>
                                    </p:animEffect>
                                  </p:childTnLst>
                                </p:cTn>
                              </p:par>
                              <p:par>
                                <p:cTn id="30" presetID="10" presetClass="exit" presetSubtype="0" fill="hold" grpId="0" nodeType="withEffect">
                                  <p:stCondLst>
                                    <p:cond delay="0"/>
                                  </p:stCondLst>
                                  <p:childTnLst>
                                    <p:animEffect transition="out" filter="fade">
                                      <p:cBhvr>
                                        <p:cTn id="31" dur="500"/>
                                        <p:tgtEl>
                                          <p:spTgt spid="39"/>
                                        </p:tgtEl>
                                      </p:cBhvr>
                                    </p:animEffect>
                                    <p:set>
                                      <p:cBhvr>
                                        <p:cTn id="32" dur="1" fill="hold">
                                          <p:stCondLst>
                                            <p:cond delay="499"/>
                                          </p:stCondLst>
                                        </p:cTn>
                                        <p:tgtEl>
                                          <p:spTgt spid="39"/>
                                        </p:tgtEl>
                                        <p:attrNameLst>
                                          <p:attrName>style.visibility</p:attrName>
                                        </p:attrNameLst>
                                      </p:cBhvr>
                                      <p:to>
                                        <p:strVal val="hidden"/>
                                      </p:to>
                                    </p:set>
                                  </p:childTnLst>
                                </p:cTn>
                              </p:par>
                              <p:par>
                                <p:cTn id="33" presetID="10" presetClass="exit" presetSubtype="0" fill="hold" grpId="0" nodeType="withEffect">
                                  <p:stCondLst>
                                    <p:cond delay="0"/>
                                  </p:stCondLst>
                                  <p:childTnLst>
                                    <p:animEffect transition="out" filter="fade">
                                      <p:cBhvr>
                                        <p:cTn id="34" dur="500"/>
                                        <p:tgtEl>
                                          <p:spTgt spid="40"/>
                                        </p:tgtEl>
                                      </p:cBhvr>
                                    </p:animEffect>
                                    <p:set>
                                      <p:cBhvr>
                                        <p:cTn id="35" dur="1" fill="hold">
                                          <p:stCondLst>
                                            <p:cond delay="499"/>
                                          </p:stCondLst>
                                        </p:cTn>
                                        <p:tgtEl>
                                          <p:spTgt spid="40"/>
                                        </p:tgtEl>
                                        <p:attrNameLst>
                                          <p:attrName>style.visibility</p:attrName>
                                        </p:attrNameLst>
                                      </p:cBhvr>
                                      <p:to>
                                        <p:strVal val="hidden"/>
                                      </p:to>
                                    </p:se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54"/>
                                        </p:tgtEl>
                                        <p:attrNameLst>
                                          <p:attrName>style.visibility</p:attrName>
                                        </p:attrNameLst>
                                      </p:cBhvr>
                                      <p:to>
                                        <p:strVal val="visible"/>
                                      </p:to>
                                    </p:set>
                                    <p:animEffect transition="in" filter="fade">
                                      <p:cBhvr>
                                        <p:cTn id="40" dur="500"/>
                                        <p:tgtEl>
                                          <p:spTgt spid="54"/>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53">
                                            <p:txEl>
                                              <p:pRg st="0" end="0"/>
                                            </p:txEl>
                                          </p:spTgt>
                                        </p:tgtEl>
                                        <p:attrNameLst>
                                          <p:attrName>style.visibility</p:attrName>
                                        </p:attrNameLst>
                                      </p:cBhvr>
                                      <p:to>
                                        <p:strVal val="visible"/>
                                      </p:to>
                                    </p:set>
                                    <p:animEffect transition="in" filter="fade">
                                      <p:cBhvr>
                                        <p:cTn id="45" dur="500"/>
                                        <p:tgtEl>
                                          <p:spTgt spid="53">
                                            <p:txEl>
                                              <p:pRg st="0" end="0"/>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53">
                                            <p:txEl>
                                              <p:pRg st="1" end="1"/>
                                            </p:txEl>
                                          </p:spTgt>
                                        </p:tgtEl>
                                        <p:attrNameLst>
                                          <p:attrName>style.visibility</p:attrName>
                                        </p:attrNameLst>
                                      </p:cBhvr>
                                      <p:to>
                                        <p:strVal val="visible"/>
                                      </p:to>
                                    </p:set>
                                    <p:animEffect transition="in" filter="fade">
                                      <p:cBhvr>
                                        <p:cTn id="50" dur="500"/>
                                        <p:tgtEl>
                                          <p:spTgt spid="53">
                                            <p:txEl>
                                              <p:pRg st="1" end="1"/>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53">
                                            <p:txEl>
                                              <p:pRg st="2" end="2"/>
                                            </p:txEl>
                                          </p:spTgt>
                                        </p:tgtEl>
                                        <p:attrNameLst>
                                          <p:attrName>style.visibility</p:attrName>
                                        </p:attrNameLst>
                                      </p:cBhvr>
                                      <p:to>
                                        <p:strVal val="visible"/>
                                      </p:to>
                                    </p:set>
                                    <p:animEffect transition="in" filter="fade">
                                      <p:cBhvr>
                                        <p:cTn id="55" dur="500"/>
                                        <p:tgtEl>
                                          <p:spTgt spid="5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40" grpId="0"/>
      <p:bldP spid="47" grpId="0" animBg="1"/>
      <p:bldP spid="48" grpId="0"/>
      <p:bldP spid="50" grpId="0"/>
      <p:bldP spid="54"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9576</TotalTime>
  <Words>2315</Words>
  <Application>Microsoft Office PowerPoint</Application>
  <PresentationFormat>Widescreen</PresentationFormat>
  <Paragraphs>394</Paragraphs>
  <Slides>23</Slides>
  <Notes>20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23</vt:i4>
      </vt:variant>
    </vt:vector>
  </HeadingPairs>
  <TitlesOfParts>
    <vt:vector size="30" baseType="lpstr">
      <vt:lpstr>等线</vt:lpstr>
      <vt:lpstr>等线 Light</vt:lpstr>
      <vt:lpstr>Arial</vt:lpstr>
      <vt:lpstr>Calibri</vt:lpstr>
      <vt:lpstr>Calibri Light</vt:lpstr>
      <vt:lpstr>Cambria Math</vt:lpstr>
      <vt:lpstr>Office Theme</vt:lpstr>
      <vt:lpstr>Integral Human Pose Regression</vt:lpstr>
      <vt:lpstr>Human Pose Estimation</vt:lpstr>
      <vt:lpstr>Detection VS. Regression</vt:lpstr>
      <vt:lpstr>Detection: Post-processing</vt:lpstr>
      <vt:lpstr>Detection: Post-processing</vt:lpstr>
      <vt:lpstr>Detection: Better performance</vt:lpstr>
      <vt:lpstr>Detection: Drawbacks</vt:lpstr>
      <vt:lpstr>Taking Maximum VS. Taking Expectation</vt:lpstr>
      <vt:lpstr>Integral Regression: Taking Expectation</vt:lpstr>
      <vt:lpstr>Share the Merits of Both</vt:lpstr>
      <vt:lpstr>Example Visualization</vt:lpstr>
      <vt:lpstr>Example Visualization</vt:lpstr>
      <vt:lpstr>Methodology for Comprehensive Experiments</vt:lpstr>
      <vt:lpstr>3D Pose Benchmark: Human 3.6M dataset</vt:lpstr>
      <vt:lpstr>Ablation Study: Heatmap and Joint Loss</vt:lpstr>
      <vt:lpstr>Ablation Study: Image &amp; Heatmap Resolution</vt:lpstr>
      <vt:lpstr>Ablation Study: Network Architecture</vt:lpstr>
      <vt:lpstr>Comparison with the 3D State-of-the-art</vt:lpstr>
      <vt:lpstr>2D Pose Benchmark: MPII dataset</vt:lpstr>
      <vt:lpstr>2D Pose Benchmark: COCO dataset</vt:lpstr>
      <vt:lpstr>Comparison with the 2D State-of-the-art</vt:lpstr>
      <vt:lpstr>Conclusions</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dc:title>
  <dc:creator>Xiao Sun</dc:creator>
  <cp:lastModifiedBy>Xiao Sun</cp:lastModifiedBy>
  <cp:revision>263</cp:revision>
  <dcterms:created xsi:type="dcterms:W3CDTF">2018-05-13T05:21:48Z</dcterms:created>
  <dcterms:modified xsi:type="dcterms:W3CDTF">2018-07-06T02:04:18Z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xias@microsoft.com</vt:lpwstr>
  </property>
  <property fmtid="{D5CDD505-2E9C-101B-9397-08002B2CF9AE}" pid="5" name="MSIP_Label_f42aa342-8706-4288-bd11-ebb85995028c_SetDate">
    <vt:lpwstr>2018-05-13T05:23:49.1863406Z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